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Tropika" charset="1" panose="00000500000000000000"/>
      <p:regular r:id="rId36"/>
    </p:embeddedFont>
    <p:embeddedFont>
      <p:font typeface="Times New Roman" charset="1" panose="02030502070405020303"/>
      <p:regular r:id="rId37"/>
    </p:embeddedFont>
    <p:embeddedFont>
      <p:font typeface="Times New Roman Bold" charset="1" panose="02030802070405020303"/>
      <p:regular r:id="rId38"/>
    </p:embeddedFont>
    <p:embeddedFont>
      <p:font typeface="Cooper Hewitt Bold Italics" charset="1" panose="00000000000000000000"/>
      <p:regular r:id="rId39"/>
    </p:embeddedFont>
    <p:embeddedFont>
      <p:font typeface="Jua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25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4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33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33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33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33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1.png" Type="http://schemas.openxmlformats.org/officeDocument/2006/relationships/image"/><Relationship Id="rId20" Target="../media/image49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0.png" Type="http://schemas.openxmlformats.org/officeDocument/2006/relationships/image"/><Relationship Id="rId5" Target="../media/image5.png" Type="http://schemas.openxmlformats.org/officeDocument/2006/relationships/image"/><Relationship Id="rId6" Target="../media/image32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25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design/JdHs8OwqLPD48VIPsiYR51/ProductManagement?node-id=0-1&amp;t=AnSdL3T55GwUHHJL-1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3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29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69509">
            <a:off x="-4621436" y="5529027"/>
            <a:ext cx="9095788" cy="7458547"/>
          </a:xfrm>
          <a:custGeom>
            <a:avLst/>
            <a:gdLst/>
            <a:ahLst/>
            <a:cxnLst/>
            <a:rect r="r" b="b" t="t" l="l"/>
            <a:pathLst>
              <a:path h="7458547" w="9095788">
                <a:moveTo>
                  <a:pt x="0" y="0"/>
                </a:moveTo>
                <a:lnTo>
                  <a:pt x="9095789" y="0"/>
                </a:lnTo>
                <a:lnTo>
                  <a:pt x="9095789" y="7458546"/>
                </a:lnTo>
                <a:lnTo>
                  <a:pt x="0" y="745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0572" y="5143500"/>
            <a:ext cx="4371975" cy="8229600"/>
          </a:xfrm>
          <a:custGeom>
            <a:avLst/>
            <a:gdLst/>
            <a:ahLst/>
            <a:cxnLst/>
            <a:rect r="r" b="b" t="t" l="l"/>
            <a:pathLst>
              <a:path h="8229600" w="4371975">
                <a:moveTo>
                  <a:pt x="0" y="0"/>
                </a:moveTo>
                <a:lnTo>
                  <a:pt x="4371975" y="0"/>
                </a:lnTo>
                <a:lnTo>
                  <a:pt x="43719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1843">
            <a:off x="12758405" y="-4953388"/>
            <a:ext cx="11059190" cy="9151480"/>
          </a:xfrm>
          <a:custGeom>
            <a:avLst/>
            <a:gdLst/>
            <a:ahLst/>
            <a:cxnLst/>
            <a:rect r="r" b="b" t="t" l="l"/>
            <a:pathLst>
              <a:path h="9151480" w="11059190">
                <a:moveTo>
                  <a:pt x="0" y="0"/>
                </a:moveTo>
                <a:lnTo>
                  <a:pt x="11059190" y="0"/>
                </a:lnTo>
                <a:lnTo>
                  <a:pt x="11059190" y="9151479"/>
                </a:lnTo>
                <a:lnTo>
                  <a:pt x="0" y="9151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14001">
            <a:off x="251983" y="-2881237"/>
            <a:ext cx="4721366" cy="7113169"/>
          </a:xfrm>
          <a:custGeom>
            <a:avLst/>
            <a:gdLst/>
            <a:ahLst/>
            <a:cxnLst/>
            <a:rect r="r" b="b" t="t" l="l"/>
            <a:pathLst>
              <a:path h="7113169" w="4721366">
                <a:moveTo>
                  <a:pt x="0" y="0"/>
                </a:moveTo>
                <a:lnTo>
                  <a:pt x="4721366" y="0"/>
                </a:lnTo>
                <a:lnTo>
                  <a:pt x="4721366" y="7113168"/>
                </a:lnTo>
                <a:lnTo>
                  <a:pt x="0" y="7113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5862" y="4569691"/>
            <a:ext cx="10776277" cy="216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199"/>
              </a:lnSpc>
              <a:spcBef>
                <a:spcPct val="0"/>
              </a:spcBef>
            </a:pPr>
            <a:r>
              <a:rPr lang="en-US" sz="1670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FORGE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55862" y="2321561"/>
            <a:ext cx="10776277" cy="218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16"/>
              </a:lnSpc>
              <a:spcBef>
                <a:spcPct val="0"/>
              </a:spcBef>
            </a:pPr>
            <a:r>
              <a:rPr lang="en-US" sz="16717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FLAVOR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24976" y="7803770"/>
            <a:ext cx="9415767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DE6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AI- Powered Personalized Flavor Creator</a:t>
            </a:r>
            <a:r>
              <a:rPr lang="en-US" sz="3799">
                <a:solidFill>
                  <a:srgbClr val="FDE6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611281">
            <a:off x="13670572" y="3386036"/>
            <a:ext cx="1467280" cy="1921439"/>
          </a:xfrm>
          <a:custGeom>
            <a:avLst/>
            <a:gdLst/>
            <a:ahLst/>
            <a:cxnLst/>
            <a:rect r="r" b="b" t="t" l="l"/>
            <a:pathLst>
              <a:path h="1921439" w="1467280">
                <a:moveTo>
                  <a:pt x="0" y="0"/>
                </a:moveTo>
                <a:lnTo>
                  <a:pt x="1467280" y="0"/>
                </a:lnTo>
                <a:lnTo>
                  <a:pt x="1467280" y="1921438"/>
                </a:lnTo>
                <a:lnTo>
                  <a:pt x="0" y="1921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8985" y="4990905"/>
            <a:ext cx="552347" cy="716975"/>
          </a:xfrm>
          <a:custGeom>
            <a:avLst/>
            <a:gdLst/>
            <a:ahLst/>
            <a:cxnLst/>
            <a:rect r="r" b="b" t="t" l="l"/>
            <a:pathLst>
              <a:path h="716975" w="552347">
                <a:moveTo>
                  <a:pt x="0" y="0"/>
                </a:moveTo>
                <a:lnTo>
                  <a:pt x="552347" y="0"/>
                </a:lnTo>
                <a:lnTo>
                  <a:pt x="552347" y="716975"/>
                </a:lnTo>
                <a:lnTo>
                  <a:pt x="0" y="716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537154" y="9063903"/>
            <a:ext cx="1455767" cy="1559919"/>
          </a:xfrm>
          <a:custGeom>
            <a:avLst/>
            <a:gdLst/>
            <a:ahLst/>
            <a:cxnLst/>
            <a:rect r="r" b="b" t="t" l="l"/>
            <a:pathLst>
              <a:path h="1559919" w="1455767">
                <a:moveTo>
                  <a:pt x="0" y="0"/>
                </a:moveTo>
                <a:lnTo>
                  <a:pt x="1455767" y="0"/>
                </a:lnTo>
                <a:lnTo>
                  <a:pt x="1455767" y="1559920"/>
                </a:lnTo>
                <a:lnTo>
                  <a:pt x="0" y="1559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037054" y="-531219"/>
            <a:ext cx="1455767" cy="1559919"/>
          </a:xfrm>
          <a:custGeom>
            <a:avLst/>
            <a:gdLst/>
            <a:ahLst/>
            <a:cxnLst/>
            <a:rect r="r" b="b" t="t" l="l"/>
            <a:pathLst>
              <a:path h="1559919" w="1455767">
                <a:moveTo>
                  <a:pt x="0" y="0"/>
                </a:moveTo>
                <a:lnTo>
                  <a:pt x="1455767" y="0"/>
                </a:lnTo>
                <a:lnTo>
                  <a:pt x="1455767" y="1559919"/>
                </a:lnTo>
                <a:lnTo>
                  <a:pt x="0" y="1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5100497" y="8983980"/>
            <a:ext cx="886472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3 Members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Ammar, Pragathi, Kshitij, Soraia, Karthik, Rupa,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6492" y="9729563"/>
            <a:ext cx="6804422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MIE 671 Product Management-Nehal Patel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7032">
            <a:off x="14208903" y="-2527936"/>
            <a:ext cx="6931948" cy="5684197"/>
          </a:xfrm>
          <a:custGeom>
            <a:avLst/>
            <a:gdLst/>
            <a:ahLst/>
            <a:cxnLst/>
            <a:rect r="r" b="b" t="t" l="l"/>
            <a:pathLst>
              <a:path h="5684197" w="6931948">
                <a:moveTo>
                  <a:pt x="0" y="0"/>
                </a:moveTo>
                <a:lnTo>
                  <a:pt x="6931948" y="0"/>
                </a:lnTo>
                <a:lnTo>
                  <a:pt x="6931948" y="5684198"/>
                </a:lnTo>
                <a:lnTo>
                  <a:pt x="0" y="568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73494">
            <a:off x="14947011" y="6918214"/>
            <a:ext cx="3281201" cy="4943430"/>
          </a:xfrm>
          <a:custGeom>
            <a:avLst/>
            <a:gdLst/>
            <a:ahLst/>
            <a:cxnLst/>
            <a:rect r="r" b="b" t="t" l="l"/>
            <a:pathLst>
              <a:path h="4943430" w="3281201">
                <a:moveTo>
                  <a:pt x="0" y="0"/>
                </a:moveTo>
                <a:lnTo>
                  <a:pt x="3281201" y="0"/>
                </a:lnTo>
                <a:lnTo>
                  <a:pt x="3281201" y="4943430"/>
                </a:lnTo>
                <a:lnTo>
                  <a:pt x="0" y="4943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81552" y="209550"/>
            <a:ext cx="9590738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PESTEL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285" y="2748680"/>
            <a:ext cx="5081763" cy="769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</a:t>
            </a: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olitical</a:t>
            </a:r>
          </a:p>
          <a:p>
            <a:pPr algn="just">
              <a:lnSpc>
                <a:spcPts val="5159"/>
              </a:lnSpc>
              <a:spcBef>
                <a:spcPct val="0"/>
              </a:spcBef>
            </a:pPr>
          </a:p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</a:t>
            </a:r>
          </a:p>
          <a:p>
            <a:pPr algn="just">
              <a:lnSpc>
                <a:spcPts val="5159"/>
              </a:lnSpc>
              <a:spcBef>
                <a:spcPct val="0"/>
              </a:spcBef>
            </a:pPr>
          </a:p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</a:t>
            </a:r>
          </a:p>
          <a:p>
            <a:pPr algn="just">
              <a:lnSpc>
                <a:spcPts val="5159"/>
              </a:lnSpc>
              <a:spcBef>
                <a:spcPct val="0"/>
              </a:spcBef>
            </a:pPr>
          </a:p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Technological</a:t>
            </a:r>
          </a:p>
          <a:p>
            <a:pPr algn="just">
              <a:lnSpc>
                <a:spcPts val="5159"/>
              </a:lnSpc>
              <a:spcBef>
                <a:spcPct val="0"/>
              </a:spcBef>
            </a:pPr>
          </a:p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Environmental</a:t>
            </a:r>
          </a:p>
          <a:p>
            <a:pPr algn="just">
              <a:lnSpc>
                <a:spcPts val="5159"/>
              </a:lnSpc>
              <a:spcBef>
                <a:spcPct val="0"/>
              </a:spcBef>
            </a:pPr>
          </a:p>
          <a:p>
            <a:pPr algn="just" marL="795618" indent="-397809" lvl="1">
              <a:lnSpc>
                <a:spcPts val="5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5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Legal</a:t>
            </a:r>
          </a:p>
          <a:p>
            <a:pPr algn="just" marL="0" indent="0" lvl="0">
              <a:lnSpc>
                <a:spcPts val="405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03406" y="7258555"/>
            <a:ext cx="859716" cy="1115957"/>
          </a:xfrm>
          <a:custGeom>
            <a:avLst/>
            <a:gdLst/>
            <a:ahLst/>
            <a:cxnLst/>
            <a:rect r="r" b="b" t="t" l="l"/>
            <a:pathLst>
              <a:path h="1115957" w="859716">
                <a:moveTo>
                  <a:pt x="0" y="0"/>
                </a:moveTo>
                <a:lnTo>
                  <a:pt x="859716" y="0"/>
                </a:lnTo>
                <a:lnTo>
                  <a:pt x="859716" y="1115957"/>
                </a:lnTo>
                <a:lnTo>
                  <a:pt x="0" y="1115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305544" y="2792231"/>
            <a:ext cx="14251428" cy="757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with GDPR, CCPA, and global data privacy standards</a:t>
            </a:r>
          </a:p>
          <a:p>
            <a:pPr algn="l">
              <a:lnSpc>
                <a:spcPts val="3565"/>
              </a:lnSpc>
            </a:pPr>
          </a:p>
          <a:p>
            <a:pPr algn="l">
              <a:lnSpc>
                <a:spcPts val="3565"/>
              </a:lnSpc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home cooking and grocery ordering; recession-proof convenience f</a:t>
            </a: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ocus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Rising desire for healthy, personalized eating; sustainability-driven choices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Advances in AI and mobile app ecosystems; no dependency on smart hardware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Pressure for food sustainability; reducing food waste is key for brand positioning</a:t>
            </a: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</a:p>
          <a:p>
            <a:pPr algn="l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clear disclaimers around dietary advice (medical, allergies); strong privacy protections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1565" y="1941453"/>
            <a:ext cx="3214349" cy="49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3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3738" y="1849256"/>
            <a:ext cx="3214349" cy="49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b="true" sz="3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8546" y="3317293"/>
            <a:ext cx="10964611" cy="4714783"/>
          </a:xfrm>
          <a:custGeom>
            <a:avLst/>
            <a:gdLst/>
            <a:ahLst/>
            <a:cxnLst/>
            <a:rect r="r" b="b" t="t" l="l"/>
            <a:pathLst>
              <a:path h="4714783" w="10964611">
                <a:moveTo>
                  <a:pt x="0" y="0"/>
                </a:moveTo>
                <a:lnTo>
                  <a:pt x="10964610" y="0"/>
                </a:lnTo>
                <a:lnTo>
                  <a:pt x="10964610" y="4714782"/>
                </a:lnTo>
                <a:lnTo>
                  <a:pt x="0" y="471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6456" y="209550"/>
            <a:ext cx="9699389" cy="120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62"/>
              </a:lnSpc>
              <a:spcBef>
                <a:spcPct val="0"/>
              </a:spcBef>
            </a:pPr>
            <a:r>
              <a:rPr lang="en-US" sz="93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PRODUCT LIFECYCLE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132530"/>
            <a:ext cx="7048546" cy="814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5583" indent="-197791" lvl="1">
              <a:lnSpc>
                <a:spcPts val="3701"/>
              </a:lnSpc>
              <a:buAutoNum type="arabicPeriod" startAt="1"/>
            </a:pPr>
            <a:r>
              <a:rPr lang="en-US" sz="183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</a:t>
            </a: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we Identify a problem - boring &amp; unhealthy eating habits, lack of personalized flavor experiences in suggestions, and struggles with dietary adaptations.</a:t>
            </a:r>
          </a:p>
          <a:p>
            <a:pPr algn="just" marL="395583" indent="-197791" lvl="1">
              <a:lnSpc>
                <a:spcPts val="3701"/>
              </a:lnSpc>
              <a:buAutoNum type="arabicPeriod" startAt="1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interviews and surveys to gather user feedback for deeper understanding.</a:t>
            </a:r>
          </a:p>
          <a:p>
            <a:pPr algn="just" marL="395583" indent="-197791" lvl="1">
              <a:lnSpc>
                <a:spcPts val="3701"/>
              </a:lnSpc>
              <a:buAutoNum type="arabicPeriod" startAt="1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gathering feedback we find solutions to address the finest problems.</a:t>
            </a:r>
          </a:p>
          <a:p>
            <a:pPr algn="just" marL="395583" indent="-197791" lvl="1">
              <a:lnSpc>
                <a:spcPts val="3701"/>
              </a:lnSpc>
              <a:buAutoNum type="arabicPeriod" startAt="1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Minimum Viable Product (MVP) which delivers:</a:t>
            </a:r>
          </a:p>
          <a:p>
            <a:pPr algn="just" marL="395583" indent="-197791" lvl="1">
              <a:lnSpc>
                <a:spcPts val="3701"/>
              </a:lnSpc>
              <a:buFont typeface="Arial"/>
              <a:buChar char="•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personalized flavor</a:t>
            </a:r>
          </a:p>
          <a:p>
            <a:pPr algn="just" marL="395583" indent="-197791" lvl="1">
              <a:lnSpc>
                <a:spcPts val="3701"/>
              </a:lnSpc>
              <a:buFont typeface="Arial"/>
              <a:buChar char="•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Dietary restriction adaptation, and potentially</a:t>
            </a:r>
          </a:p>
          <a:p>
            <a:pPr algn="just">
              <a:lnSpc>
                <a:spcPts val="3701"/>
              </a:lnSpc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stage of the product will strive to      cater for the food lovers, diet-conscious folk and chef</a:t>
            </a:r>
          </a:p>
          <a:p>
            <a:pPr algn="just">
              <a:lnSpc>
                <a:spcPts val="3701"/>
              </a:lnSpc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6.  </a:t>
            </a: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Biggest challenge would be:</a:t>
            </a:r>
          </a:p>
          <a:p>
            <a:pPr algn="just" marL="395583" indent="-197791" lvl="1">
              <a:lnSpc>
                <a:spcPts val="3701"/>
              </a:lnSpc>
              <a:buFont typeface="Arial"/>
              <a:buChar char="•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user base</a:t>
            </a:r>
          </a:p>
          <a:p>
            <a:pPr algn="just" marL="395583" indent="-197791" lvl="1">
              <a:lnSpc>
                <a:spcPts val="3701"/>
              </a:lnSpc>
              <a:buFont typeface="Arial"/>
              <a:buChar char="•"/>
            </a:pPr>
            <a:r>
              <a:rPr lang="en-US" sz="1832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cost per user to modify the app to promptly address any issues.</a:t>
            </a:r>
          </a:p>
          <a:p>
            <a:pPr algn="ctr">
              <a:lnSpc>
                <a:spcPts val="242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42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47273" y="1445083"/>
            <a:ext cx="1935287" cy="69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Initiation: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4437" y="4712177"/>
            <a:ext cx="10186069" cy="4380010"/>
          </a:xfrm>
          <a:custGeom>
            <a:avLst/>
            <a:gdLst/>
            <a:ahLst/>
            <a:cxnLst/>
            <a:rect r="r" b="b" t="t" l="l"/>
            <a:pathLst>
              <a:path h="4380010" w="10186069">
                <a:moveTo>
                  <a:pt x="0" y="0"/>
                </a:moveTo>
                <a:lnTo>
                  <a:pt x="10186070" y="0"/>
                </a:lnTo>
                <a:lnTo>
                  <a:pt x="10186070" y="4380010"/>
                </a:lnTo>
                <a:lnTo>
                  <a:pt x="0" y="438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5371" y="209550"/>
            <a:ext cx="9699389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PRODUCT LIFECYCLE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333006"/>
            <a:ext cx="7622812" cy="59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473" indent="-226736" lvl="1">
              <a:lnSpc>
                <a:spcPts val="4536"/>
              </a:lnSpc>
              <a:buAutoNum type="arabicPeriod" startAt="1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</a:t>
            </a: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 the growth stage our target customers go from early adopters to more mainstream customer base like home cooks, </a:t>
            </a:r>
          </a:p>
          <a:p>
            <a:pPr algn="just" marL="453473" indent="-226736" lvl="1">
              <a:lnSpc>
                <a:spcPts val="4536"/>
              </a:lnSpc>
              <a:buAutoNum type="arabicPeriod" startAt="1"/>
            </a:pP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cater to a wider customer base we need to also add features like mood based suggestions and/or Restaurant/brand</a:t>
            </a: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artnerships to offer exclusive</a:t>
            </a: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flavor content.</a:t>
            </a:r>
          </a:p>
          <a:p>
            <a:pPr algn="just" marL="453473" indent="-226736" lvl="1">
              <a:lnSpc>
                <a:spcPts val="4536"/>
              </a:lnSpc>
              <a:buAutoNum type="arabicPeriod" startAt="1"/>
            </a:pP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subscriptions for more advanced features like recipes videos, exclusive recipes, and more.</a:t>
            </a:r>
          </a:p>
          <a:p>
            <a:pPr algn="just" marL="453473" indent="-226736" lvl="1">
              <a:lnSpc>
                <a:spcPts val="4536"/>
              </a:lnSpc>
              <a:buAutoNum type="arabicPeriod" startAt="1"/>
            </a:pPr>
            <a:r>
              <a:rPr lang="en-US" sz="210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revenue from the subscription will be used to market aggressively on social media, TV, and sponsorships.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7234" y="1798453"/>
            <a:ext cx="1583754" cy="69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Growth: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1191" y="4140707"/>
            <a:ext cx="10830242" cy="4657004"/>
          </a:xfrm>
          <a:custGeom>
            <a:avLst/>
            <a:gdLst/>
            <a:ahLst/>
            <a:cxnLst/>
            <a:rect r="r" b="b" t="t" l="l"/>
            <a:pathLst>
              <a:path h="4657004" w="10830242">
                <a:moveTo>
                  <a:pt x="0" y="0"/>
                </a:moveTo>
                <a:lnTo>
                  <a:pt x="10830243" y="0"/>
                </a:lnTo>
                <a:lnTo>
                  <a:pt x="10830243" y="4657004"/>
                </a:lnTo>
                <a:lnTo>
                  <a:pt x="0" y="4657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6456" y="133555"/>
            <a:ext cx="9699389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PRODUCT LIFECYCLE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79" y="3143722"/>
            <a:ext cx="6963368" cy="62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18" indent="-283909" lvl="1">
              <a:lnSpc>
                <a:spcPts val="6285"/>
              </a:lnSpc>
              <a:buAutoNum type="arabicPeriod" startAt="1"/>
            </a:pPr>
            <a:r>
              <a:rPr lang="en-US" sz="263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is the peak of the products lifecycle where retaining the acquired customers is crucial as the competition is at its highest.</a:t>
            </a:r>
          </a:p>
          <a:p>
            <a:pPr algn="l" marL="567818" indent="-283909" lvl="1">
              <a:lnSpc>
                <a:spcPts val="6285"/>
              </a:lnSpc>
              <a:buAutoNum type="arabicPeriod" startAt="1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 simple yet effective strategies would be to introduce a loyalty rewards,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referral progra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 and even personalisation options to make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app more interesting. </a:t>
            </a:r>
          </a:p>
          <a:p>
            <a:pPr algn="l" marL="0" indent="0" lvl="0">
              <a:lnSpc>
                <a:spcPts val="628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0688" y="1837717"/>
            <a:ext cx="1910953" cy="69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Maturity: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3411" y="3829833"/>
            <a:ext cx="10733996" cy="4615618"/>
          </a:xfrm>
          <a:custGeom>
            <a:avLst/>
            <a:gdLst/>
            <a:ahLst/>
            <a:cxnLst/>
            <a:rect r="r" b="b" t="t" l="l"/>
            <a:pathLst>
              <a:path h="4615618" w="10733996">
                <a:moveTo>
                  <a:pt x="0" y="0"/>
                </a:moveTo>
                <a:lnTo>
                  <a:pt x="10733996" y="0"/>
                </a:lnTo>
                <a:lnTo>
                  <a:pt x="10733996" y="4615619"/>
                </a:lnTo>
                <a:lnTo>
                  <a:pt x="0" y="461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6456" y="209550"/>
            <a:ext cx="9699389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PRODUCT LIFECYCLE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79" y="3277072"/>
            <a:ext cx="7081159" cy="611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1"/>
              </a:lnSpc>
            </a:pPr>
            <a:r>
              <a:rPr lang="en-US" sz="263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its prime, there would be indications of a steady decline in the product, such as:</a:t>
            </a:r>
          </a:p>
          <a:p>
            <a:pPr algn="just" marL="567818" indent="-283909" lvl="1">
              <a:lnSpc>
                <a:spcPts val="4891"/>
              </a:lnSpc>
              <a:buFont typeface="Arial"/>
              <a:buChar char="•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Market saturation.</a:t>
            </a:r>
          </a:p>
          <a:p>
            <a:pPr algn="just" marL="567818" indent="-283909" lvl="1">
              <a:lnSpc>
                <a:spcPts val="4891"/>
              </a:lnSpc>
              <a:buFont typeface="Arial"/>
              <a:buChar char="•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Declining user engagement or subscription revenue.</a:t>
            </a:r>
          </a:p>
          <a:p>
            <a:pPr algn="just" marL="567818" indent="-283909" lvl="1">
              <a:lnSpc>
                <a:spcPts val="4891"/>
              </a:lnSpc>
              <a:buFont typeface="Arial"/>
              <a:buChar char="•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ompetitor innovation is outpacing our own.</a:t>
            </a:r>
          </a:p>
          <a:p>
            <a:pPr algn="just">
              <a:lnSpc>
                <a:spcPts val="4891"/>
              </a:lnSpc>
            </a:pPr>
          </a:p>
          <a:p>
            <a:pPr algn="just">
              <a:lnSpc>
                <a:spcPts val="4891"/>
              </a:lnSpc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 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reinvention would be require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if the product enters this stage.</a:t>
            </a: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3223" y="1798453"/>
            <a:ext cx="1590303" cy="69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Decline: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2735" y="3885046"/>
            <a:ext cx="10733996" cy="4615618"/>
          </a:xfrm>
          <a:custGeom>
            <a:avLst/>
            <a:gdLst/>
            <a:ahLst/>
            <a:cxnLst/>
            <a:rect r="r" b="b" t="t" l="l"/>
            <a:pathLst>
              <a:path h="4615618" w="10733996">
                <a:moveTo>
                  <a:pt x="0" y="0"/>
                </a:moveTo>
                <a:lnTo>
                  <a:pt x="10733996" y="0"/>
                </a:lnTo>
                <a:lnTo>
                  <a:pt x="10733996" y="4615618"/>
                </a:lnTo>
                <a:lnTo>
                  <a:pt x="0" y="461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86468" y="209550"/>
            <a:ext cx="11977335" cy="367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 PRODUCT LIFECYCLE</a:t>
            </a:r>
          </a:p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7919" y="3685233"/>
            <a:ext cx="6884842" cy="577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18" indent="-283909" lvl="1">
              <a:lnSpc>
                <a:spcPts val="5864"/>
              </a:lnSpc>
              <a:buAutoNum type="arabicPeriod" startAt="1"/>
            </a:pPr>
            <a:r>
              <a:rPr lang="en-US" sz="263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prevent decline, we must keep expanding and innovating to improve our offerings</a:t>
            </a:r>
          </a:p>
          <a:p>
            <a:pPr algn="l" marL="567818" indent="-283909" lvl="1">
              <a:lnSpc>
                <a:spcPts val="5864"/>
              </a:lnSpc>
              <a:buAutoNum type="arabicPeriod" startAt="1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Sync with Apple Health, Fitbit, or Oura </a:t>
            </a:r>
          </a:p>
          <a:p>
            <a:pPr algn="l" marL="567818" indent="-283909" lvl="1">
              <a:lnSpc>
                <a:spcPts val="5864"/>
              </a:lnSpc>
              <a:buAutoNum type="arabicPeriod" startAt="1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Flavour Forge Kids - Introduce a kids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menu feature for healthy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tasty recipes options.</a:t>
            </a:r>
          </a:p>
          <a:p>
            <a:pPr algn="l" marL="567818" indent="-283909" lvl="1">
              <a:lnSpc>
                <a:spcPts val="5864"/>
              </a:lnSpc>
              <a:buAutoNum type="arabicPeriod" startAt="1"/>
            </a:pP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an</a:t>
            </a:r>
            <a:r>
              <a:rPr lang="en-US" sz="263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app store to buy spices </a:t>
            </a:r>
          </a:p>
          <a:p>
            <a:pPr algn="l" marL="0" indent="0" lvl="0"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8782" y="2053665"/>
            <a:ext cx="3725838" cy="69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 Extension: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814280"/>
            <a:ext cx="11670743" cy="13131017"/>
            <a:chOff x="0" y="0"/>
            <a:chExt cx="3073776" cy="34583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3776" cy="3458375"/>
            </a:xfrm>
            <a:custGeom>
              <a:avLst/>
              <a:gdLst/>
              <a:ahLst/>
              <a:cxnLst/>
              <a:rect r="r" b="b" t="t" l="l"/>
              <a:pathLst>
                <a:path h="3458375" w="3073776">
                  <a:moveTo>
                    <a:pt x="0" y="0"/>
                  </a:moveTo>
                  <a:lnTo>
                    <a:pt x="3073776" y="0"/>
                  </a:lnTo>
                  <a:lnTo>
                    <a:pt x="3073776" y="3458375"/>
                  </a:lnTo>
                  <a:lnTo>
                    <a:pt x="0" y="3458375"/>
                  </a:lnTo>
                  <a:close/>
                </a:path>
              </a:pathLst>
            </a:custGeom>
            <a:solidFill>
              <a:srgbClr val="FDE6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73776" cy="351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10875" y="2520315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061" t="0" r="-7061" b="0"/>
              </a:stretch>
            </a:blipFill>
            <a:ln w="238125" cap="sq">
              <a:solidFill>
                <a:srgbClr val="6D0E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1050182">
            <a:off x="-896851" y="7047067"/>
            <a:ext cx="4703945" cy="4645146"/>
          </a:xfrm>
          <a:custGeom>
            <a:avLst/>
            <a:gdLst/>
            <a:ahLst/>
            <a:cxnLst/>
            <a:rect r="r" b="b" t="t" l="l"/>
            <a:pathLst>
              <a:path h="4645146" w="4703945">
                <a:moveTo>
                  <a:pt x="0" y="0"/>
                </a:moveTo>
                <a:lnTo>
                  <a:pt x="4703946" y="0"/>
                </a:lnTo>
                <a:lnTo>
                  <a:pt x="4703946" y="4645146"/>
                </a:lnTo>
                <a:lnTo>
                  <a:pt x="0" y="464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67278" y="7546037"/>
            <a:ext cx="3606174" cy="3647205"/>
          </a:xfrm>
          <a:custGeom>
            <a:avLst/>
            <a:gdLst/>
            <a:ahLst/>
            <a:cxnLst/>
            <a:rect r="r" b="b" t="t" l="l"/>
            <a:pathLst>
              <a:path h="3647205" w="3606174">
                <a:moveTo>
                  <a:pt x="0" y="0"/>
                </a:moveTo>
                <a:lnTo>
                  <a:pt x="3606174" y="0"/>
                </a:lnTo>
                <a:lnTo>
                  <a:pt x="3606174" y="3647205"/>
                </a:lnTo>
                <a:lnTo>
                  <a:pt x="0" y="3647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77288" y="-2742657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7"/>
                </a:lnTo>
                <a:lnTo>
                  <a:pt x="0" y="4789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19521">
            <a:off x="-301131" y="-3943085"/>
            <a:ext cx="5897593" cy="5897593"/>
          </a:xfrm>
          <a:custGeom>
            <a:avLst/>
            <a:gdLst/>
            <a:ahLst/>
            <a:cxnLst/>
            <a:rect r="r" b="b" t="t" l="l"/>
            <a:pathLst>
              <a:path h="5897593" w="5897593">
                <a:moveTo>
                  <a:pt x="0" y="0"/>
                </a:moveTo>
                <a:lnTo>
                  <a:pt x="5897594" y="0"/>
                </a:lnTo>
                <a:lnTo>
                  <a:pt x="5897594" y="5897593"/>
                </a:lnTo>
                <a:lnTo>
                  <a:pt x="0" y="589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8881" y="3631537"/>
            <a:ext cx="7133460" cy="20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99"/>
              </a:lnSpc>
              <a:spcBef>
                <a:spcPct val="0"/>
              </a:spcBef>
            </a:pPr>
            <a:r>
              <a:rPr lang="en-US" sz="81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KEY BUSINESS 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4147" y="263767"/>
            <a:ext cx="6382951" cy="958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2"/>
              </a:lnSpc>
            </a:pPr>
            <a:r>
              <a:rPr lang="en-US" b="true" sz="2234" strike="noStrike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AI-Driven Personalization</a:t>
            </a:r>
          </a:p>
          <a:p>
            <a:pPr algn="just" marL="482447" indent="-241223" lvl="1">
              <a:lnSpc>
                <a:spcPts val="3128"/>
              </a:lnSpc>
              <a:buFont typeface="Arial"/>
              <a:buChar char="•"/>
            </a:pPr>
            <a:r>
              <a:rPr lang="en-US" sz="2234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an AI engine to analyze user preferences, moods, and dietary needs for personalized flavor and meal suggestions.</a:t>
            </a:r>
          </a:p>
          <a:p>
            <a:pPr algn="just">
              <a:lnSpc>
                <a:spcPts val="3128"/>
              </a:lnSpc>
            </a:pPr>
          </a:p>
          <a:p>
            <a:pPr algn="just">
              <a:lnSpc>
                <a:spcPts val="3128"/>
              </a:lnSpc>
            </a:pPr>
            <a:r>
              <a:rPr lang="en-US" b="true" sz="2234" strike="noStrike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Food Scanning &amp; Mapping</a:t>
            </a:r>
          </a:p>
          <a:p>
            <a:pPr algn="just" marL="482447" indent="-241223" lvl="1">
              <a:lnSpc>
                <a:spcPts val="3128"/>
              </a:lnSpc>
              <a:buFont typeface="Arial"/>
              <a:buChar char="•"/>
            </a:pPr>
            <a:r>
              <a:rPr lang="en-US" sz="2234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mobile app that can scan food items and recommend optimized ingredient pairings instantly.</a:t>
            </a:r>
          </a:p>
          <a:p>
            <a:pPr algn="just">
              <a:lnSpc>
                <a:spcPts val="3128"/>
              </a:lnSpc>
            </a:pPr>
          </a:p>
          <a:p>
            <a:pPr algn="just">
              <a:lnSpc>
                <a:spcPts val="3128"/>
              </a:lnSpc>
            </a:pPr>
            <a:r>
              <a:rPr lang="en-US" b="true" sz="2234" strike="noStrike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Adaptive Dietary Support</a:t>
            </a:r>
          </a:p>
          <a:p>
            <a:pPr algn="just" marL="482447" indent="-241223" lvl="1">
              <a:lnSpc>
                <a:spcPts val="3128"/>
              </a:lnSpc>
              <a:buFont typeface="Arial"/>
              <a:buChar char="•"/>
            </a:pPr>
            <a:r>
              <a:rPr lang="en-US" sz="2234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 platform automatically adjusts recipes for dietary restrictions (e.g., vegan, keto, allergies) without compromising taste.</a:t>
            </a:r>
          </a:p>
          <a:p>
            <a:pPr algn="just">
              <a:lnSpc>
                <a:spcPts val="3128"/>
              </a:lnSpc>
            </a:pPr>
          </a:p>
          <a:p>
            <a:pPr algn="just">
              <a:lnSpc>
                <a:spcPts val="3128"/>
              </a:lnSpc>
            </a:pPr>
            <a:r>
              <a:rPr lang="en-US" b="true" sz="2234" strike="noStrike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B2B Data Insights for Restaurants &amp; Brands</a:t>
            </a:r>
          </a:p>
          <a:p>
            <a:pPr algn="just" marL="482447" indent="-241223" lvl="1">
              <a:lnSpc>
                <a:spcPts val="3128"/>
              </a:lnSpc>
              <a:buFont typeface="Arial"/>
              <a:buChar char="•"/>
            </a:pPr>
            <a:r>
              <a:rPr lang="en-US" sz="2234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businesses AI-powered analytics for menu optimization, flavor innovation, and consumer taste trend predictions.</a:t>
            </a:r>
          </a:p>
          <a:p>
            <a:pPr algn="just">
              <a:lnSpc>
                <a:spcPts val="3128"/>
              </a:lnSpc>
            </a:pPr>
          </a:p>
          <a:p>
            <a:pPr algn="just">
              <a:lnSpc>
                <a:spcPts val="3128"/>
              </a:lnSpc>
            </a:pPr>
            <a:r>
              <a:rPr lang="en-US" b="true" sz="2234" strike="noStrike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Community Sharing Platform</a:t>
            </a:r>
          </a:p>
          <a:p>
            <a:pPr algn="just" marL="482447" indent="-241223" lvl="1">
              <a:lnSpc>
                <a:spcPts val="3128"/>
              </a:lnSpc>
              <a:buFont typeface="Arial"/>
              <a:buChar char="•"/>
            </a:pPr>
            <a:r>
              <a:rPr lang="en-US" sz="2234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social feature allowing users, chefs, and influencers to share custom flavor profiles, recipes, and food experiences.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832233" y="-531219"/>
            <a:ext cx="1455767" cy="1559919"/>
          </a:xfrm>
          <a:custGeom>
            <a:avLst/>
            <a:gdLst/>
            <a:ahLst/>
            <a:cxnLst/>
            <a:rect r="r" b="b" t="t" l="l"/>
            <a:pathLst>
              <a:path h="1559919" w="1455767">
                <a:moveTo>
                  <a:pt x="0" y="0"/>
                </a:moveTo>
                <a:lnTo>
                  <a:pt x="1455767" y="0"/>
                </a:lnTo>
                <a:lnTo>
                  <a:pt x="1455767" y="1559919"/>
                </a:lnTo>
                <a:lnTo>
                  <a:pt x="0" y="1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8562710"/>
            <a:ext cx="2570147" cy="2754027"/>
          </a:xfrm>
          <a:custGeom>
            <a:avLst/>
            <a:gdLst/>
            <a:ahLst/>
            <a:cxnLst/>
            <a:rect r="r" b="b" t="t" l="l"/>
            <a:pathLst>
              <a:path h="2754027" w="2570147">
                <a:moveTo>
                  <a:pt x="0" y="0"/>
                </a:moveTo>
                <a:lnTo>
                  <a:pt x="2570147" y="0"/>
                </a:lnTo>
                <a:lnTo>
                  <a:pt x="2570147" y="2754027"/>
                </a:lnTo>
                <a:lnTo>
                  <a:pt x="0" y="2754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814280"/>
            <a:ext cx="11670743" cy="13131017"/>
            <a:chOff x="0" y="0"/>
            <a:chExt cx="3073776" cy="34583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3776" cy="3458375"/>
            </a:xfrm>
            <a:custGeom>
              <a:avLst/>
              <a:gdLst/>
              <a:ahLst/>
              <a:cxnLst/>
              <a:rect r="r" b="b" t="t" l="l"/>
              <a:pathLst>
                <a:path h="3458375" w="3073776">
                  <a:moveTo>
                    <a:pt x="0" y="0"/>
                  </a:moveTo>
                  <a:lnTo>
                    <a:pt x="3073776" y="0"/>
                  </a:lnTo>
                  <a:lnTo>
                    <a:pt x="3073776" y="3458375"/>
                  </a:lnTo>
                  <a:lnTo>
                    <a:pt x="0" y="3458375"/>
                  </a:lnTo>
                  <a:close/>
                </a:path>
              </a:pathLst>
            </a:custGeom>
            <a:solidFill>
              <a:srgbClr val="6D0E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73776" cy="351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15430">
            <a:off x="11517419" y="7124155"/>
            <a:ext cx="3410835" cy="3078278"/>
          </a:xfrm>
          <a:custGeom>
            <a:avLst/>
            <a:gdLst/>
            <a:ahLst/>
            <a:cxnLst/>
            <a:rect r="r" b="b" t="t" l="l"/>
            <a:pathLst>
              <a:path h="3078278" w="3410835">
                <a:moveTo>
                  <a:pt x="0" y="0"/>
                </a:moveTo>
                <a:lnTo>
                  <a:pt x="3410835" y="0"/>
                </a:lnTo>
                <a:lnTo>
                  <a:pt x="3410835" y="3078279"/>
                </a:lnTo>
                <a:lnTo>
                  <a:pt x="0" y="307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66734" y="6484965"/>
            <a:ext cx="5548009" cy="5548009"/>
          </a:xfrm>
          <a:custGeom>
            <a:avLst/>
            <a:gdLst/>
            <a:ahLst/>
            <a:cxnLst/>
            <a:rect r="r" b="b" t="t" l="l"/>
            <a:pathLst>
              <a:path h="5548009" w="5548009">
                <a:moveTo>
                  <a:pt x="0" y="0"/>
                </a:moveTo>
                <a:lnTo>
                  <a:pt x="5548009" y="0"/>
                </a:lnTo>
                <a:lnTo>
                  <a:pt x="5548009" y="5548009"/>
                </a:lnTo>
                <a:lnTo>
                  <a:pt x="0" y="554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739988">
            <a:off x="10505374" y="-2137813"/>
            <a:ext cx="2979453" cy="5608383"/>
          </a:xfrm>
          <a:custGeom>
            <a:avLst/>
            <a:gdLst/>
            <a:ahLst/>
            <a:cxnLst/>
            <a:rect r="r" b="b" t="t" l="l"/>
            <a:pathLst>
              <a:path h="5608383" w="2979453">
                <a:moveTo>
                  <a:pt x="0" y="0"/>
                </a:moveTo>
                <a:lnTo>
                  <a:pt x="2979453" y="0"/>
                </a:lnTo>
                <a:lnTo>
                  <a:pt x="2979453" y="5608383"/>
                </a:lnTo>
                <a:lnTo>
                  <a:pt x="0" y="560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2640" y="3981758"/>
            <a:ext cx="7426409" cy="24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FDE6DB"/>
                </a:solidFill>
                <a:latin typeface="Tropika"/>
                <a:ea typeface="Tropika"/>
                <a:cs typeface="Tropika"/>
                <a:sym typeface="Tropika"/>
              </a:rPr>
              <a:t>PRODUCT RISK &amp; MITIGATION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2018" y="311314"/>
            <a:ext cx="8243236" cy="888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7"/>
              </a:lnSpc>
            </a:pPr>
            <a:r>
              <a:rPr lang="en-US" b="true" sz="2087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 Recommendation  Accuracy: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of suggesting meals that don't match user taste or dietary needs, leading to dissatisfaction.</a:t>
            </a:r>
          </a:p>
          <a:p>
            <a:pPr algn="just">
              <a:lnSpc>
                <a:spcPts val="2428"/>
              </a:lnSpc>
            </a:pPr>
            <a:r>
              <a:rPr lang="en-US" b="true" sz="218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Mitigation: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continuous feedback loops and user rating systems to refine AI recommendations.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manual override and easy customization of suggestions.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taste learning through mood, preference history, and time-based patterns.</a:t>
            </a:r>
          </a:p>
          <a:p>
            <a:pPr algn="just">
              <a:lnSpc>
                <a:spcPts val="2428"/>
              </a:lnSpc>
            </a:pPr>
          </a:p>
          <a:p>
            <a:pPr algn="just">
              <a:lnSpc>
                <a:spcPts val="2428"/>
              </a:lnSpc>
            </a:pPr>
          </a:p>
          <a:p>
            <a:pPr algn="just">
              <a:lnSpc>
                <a:spcPts val="2428"/>
              </a:lnSpc>
            </a:pPr>
            <a:r>
              <a:rPr lang="en-US" b="true" sz="2187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Privacy &amp; Security: 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sensitive user data (health, preferences) requires strict compliance to avoid breaches and lawsuits.</a:t>
            </a:r>
          </a:p>
          <a:p>
            <a:pPr algn="just">
              <a:lnSpc>
                <a:spcPts val="2428"/>
              </a:lnSpc>
            </a:pPr>
            <a:r>
              <a:rPr lang="en-US" b="true" sz="218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Mitigation: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GDPR/CCPA-compliant data storage and encryption.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anonymized data for training AI models. Conduct regular security audits and penetration tests</a:t>
            </a:r>
          </a:p>
          <a:p>
            <a:pPr algn="just">
              <a:lnSpc>
                <a:spcPts val="2428"/>
              </a:lnSpc>
            </a:pPr>
          </a:p>
          <a:p>
            <a:pPr algn="just">
              <a:lnSpc>
                <a:spcPts val="2428"/>
              </a:lnSpc>
            </a:pPr>
            <a:r>
              <a:rPr lang="en-US" b="true" sz="2187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Consumer Trust in AI: 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Skepticism about AI-driven food suggestions could slow user adoption without transparency and explainability.</a:t>
            </a:r>
          </a:p>
          <a:p>
            <a:pPr algn="just">
              <a:lnSpc>
                <a:spcPts val="2428"/>
              </a:lnSpc>
            </a:pPr>
            <a:r>
              <a:rPr lang="en-US" b="true" sz="218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</a:t>
            </a: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explainability with "Why this meal?" tooltips.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users to rate and improve suggestions easily.</a:t>
            </a:r>
          </a:p>
          <a:p>
            <a:pPr algn="just">
              <a:lnSpc>
                <a:spcPts val="2428"/>
              </a:lnSpc>
            </a:pPr>
            <a:r>
              <a:rPr lang="en-US" sz="21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trusted influencer/chef endorsements to build credibility.</a:t>
            </a:r>
          </a:p>
          <a:p>
            <a:pPr algn="just">
              <a:lnSpc>
                <a:spcPts val="2428"/>
              </a:lnSpc>
            </a:pPr>
          </a:p>
          <a:p>
            <a:pPr algn="just">
              <a:lnSpc>
                <a:spcPts val="2428"/>
              </a:lnSpc>
            </a:pPr>
          </a:p>
          <a:p>
            <a:pPr algn="just">
              <a:lnSpc>
                <a:spcPts val="242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59265" y="-9354778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276" y="-291567"/>
            <a:ext cx="8378722" cy="114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  <a:spcBef>
                <a:spcPct val="0"/>
              </a:spcBef>
            </a:pP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Regulatory Compliance Risks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Violations in food labeling, allergen data, or data handling laws could result in penalties.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compliance-by-design principles in development.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 with legal consultants for food safety and data law review.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auto-labeling for allergens in recipe displays.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Technology Integration Challenges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</a:t>
            </a:r>
            <a:r>
              <a:rPr lang="en-US" sz="20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Incompatibility or syncing issues with diverse kitchen devices.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Mitigation: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with widely-used APIs (e.g., Samsung SmartThings, Alexa).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modular architecture for future integrations.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fallback manual inputs when device connection fails.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Market Competition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Competitors like Yummly or Noom may launch similar features.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niche differentiation: mood-based flavor personalization + sustainability tracking.</a:t>
            </a:r>
          </a:p>
          <a:p>
            <a:pPr algn="l" marL="405416" indent="-202708" lvl="1">
              <a:lnSpc>
                <a:spcPts val="2628"/>
              </a:lnSpc>
              <a:spcBef>
                <a:spcPct val="0"/>
              </a:spcBef>
              <a:buFont typeface="Arial"/>
              <a:buChar char="•"/>
            </a:pPr>
            <a:r>
              <a:rPr lang="en-US" sz="1877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strong brand-community loyalty with shareable content and influencers.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core algorithms with patents and IP filings.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Costs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 cloud, AI model, and sustainability expenses can hurt margins.</a:t>
            </a:r>
          </a:p>
          <a:p>
            <a:pPr algn="l">
              <a:lnSpc>
                <a:spcPts val="2758"/>
              </a:lnSpc>
              <a:spcBef>
                <a:spcPct val="0"/>
              </a:spcBef>
            </a:pP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Mitigation</a:t>
            </a: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lightweight ML models optimized for mobile.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auto-scaling cloud infrastructure.</a:t>
            </a:r>
          </a:p>
          <a:p>
            <a:pPr algn="l" marL="425458" indent="-212729" lvl="1">
              <a:lnSpc>
                <a:spcPts val="2758"/>
              </a:lnSpc>
              <a:spcBef>
                <a:spcPct val="0"/>
              </a:spcBef>
              <a:buFont typeface="Arial"/>
              <a:buChar char="•"/>
            </a:pPr>
            <a:r>
              <a:rPr lang="en-US" sz="197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Seek early-stage sustainability and innovation grants</a:t>
            </a:r>
            <a:r>
              <a:rPr lang="en-US" b="true" sz="197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</a:p>
          <a:p>
            <a:pPr algn="l">
              <a:lnSpc>
                <a:spcPts val="2858"/>
              </a:lnSpc>
              <a:spcBef>
                <a:spcPct val="0"/>
              </a:spcBef>
            </a:pPr>
          </a:p>
          <a:p>
            <a:pPr algn="l">
              <a:lnSpc>
                <a:spcPts val="2858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-1814280"/>
            <a:ext cx="11670743" cy="13131017"/>
            <a:chOff x="0" y="0"/>
            <a:chExt cx="3073776" cy="34583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3776" cy="3458375"/>
            </a:xfrm>
            <a:custGeom>
              <a:avLst/>
              <a:gdLst/>
              <a:ahLst/>
              <a:cxnLst/>
              <a:rect r="r" b="b" t="t" l="l"/>
              <a:pathLst>
                <a:path h="3458375" w="3073776">
                  <a:moveTo>
                    <a:pt x="0" y="0"/>
                  </a:moveTo>
                  <a:lnTo>
                    <a:pt x="3073776" y="0"/>
                  </a:lnTo>
                  <a:lnTo>
                    <a:pt x="3073776" y="3458375"/>
                  </a:lnTo>
                  <a:lnTo>
                    <a:pt x="0" y="3458375"/>
                  </a:lnTo>
                  <a:close/>
                </a:path>
              </a:pathLst>
            </a:custGeom>
            <a:solidFill>
              <a:srgbClr val="6D0E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73776" cy="351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915430">
            <a:off x="11517419" y="7124155"/>
            <a:ext cx="3410835" cy="3078278"/>
          </a:xfrm>
          <a:custGeom>
            <a:avLst/>
            <a:gdLst/>
            <a:ahLst/>
            <a:cxnLst/>
            <a:rect r="r" b="b" t="t" l="l"/>
            <a:pathLst>
              <a:path h="3078278" w="3410835">
                <a:moveTo>
                  <a:pt x="0" y="0"/>
                </a:moveTo>
                <a:lnTo>
                  <a:pt x="3410835" y="0"/>
                </a:lnTo>
                <a:lnTo>
                  <a:pt x="3410835" y="3078279"/>
                </a:lnTo>
                <a:lnTo>
                  <a:pt x="0" y="307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6734" y="6484965"/>
            <a:ext cx="5548009" cy="5548009"/>
          </a:xfrm>
          <a:custGeom>
            <a:avLst/>
            <a:gdLst/>
            <a:ahLst/>
            <a:cxnLst/>
            <a:rect r="r" b="b" t="t" l="l"/>
            <a:pathLst>
              <a:path h="5548009" w="5548009">
                <a:moveTo>
                  <a:pt x="0" y="0"/>
                </a:moveTo>
                <a:lnTo>
                  <a:pt x="5548009" y="0"/>
                </a:lnTo>
                <a:lnTo>
                  <a:pt x="5548009" y="5548009"/>
                </a:lnTo>
                <a:lnTo>
                  <a:pt x="0" y="554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739988">
            <a:off x="10505374" y="-2137813"/>
            <a:ext cx="2979453" cy="5608383"/>
          </a:xfrm>
          <a:custGeom>
            <a:avLst/>
            <a:gdLst/>
            <a:ahLst/>
            <a:cxnLst/>
            <a:rect r="r" b="b" t="t" l="l"/>
            <a:pathLst>
              <a:path h="5608383" w="2979453">
                <a:moveTo>
                  <a:pt x="0" y="0"/>
                </a:moveTo>
                <a:lnTo>
                  <a:pt x="2979453" y="0"/>
                </a:lnTo>
                <a:lnTo>
                  <a:pt x="2979453" y="5608383"/>
                </a:lnTo>
                <a:lnTo>
                  <a:pt x="0" y="560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82640" y="3981758"/>
            <a:ext cx="7426409" cy="24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FDE6DB"/>
                </a:solidFill>
                <a:latin typeface="Tropika"/>
                <a:ea typeface="Tropika"/>
                <a:cs typeface="Tropika"/>
                <a:sym typeface="Tropika"/>
              </a:rPr>
              <a:t>PRODUCT RISK &amp; MITIGATION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2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91415" y="-17828702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1" y="0"/>
                </a:lnTo>
                <a:lnTo>
                  <a:pt x="32851811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11463">
            <a:off x="14934301" y="-2928413"/>
            <a:ext cx="6707397" cy="5550371"/>
          </a:xfrm>
          <a:custGeom>
            <a:avLst/>
            <a:gdLst/>
            <a:ahLst/>
            <a:cxnLst/>
            <a:rect r="r" b="b" t="t" l="l"/>
            <a:pathLst>
              <a:path h="5550371" w="6707397">
                <a:moveTo>
                  <a:pt x="0" y="0"/>
                </a:moveTo>
                <a:lnTo>
                  <a:pt x="6707398" y="0"/>
                </a:lnTo>
                <a:lnTo>
                  <a:pt x="6707398" y="5550371"/>
                </a:lnTo>
                <a:lnTo>
                  <a:pt x="0" y="555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7051" y="190500"/>
            <a:ext cx="5893898" cy="110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78"/>
              </a:lnSpc>
              <a:spcBef>
                <a:spcPct val="0"/>
              </a:spcBef>
            </a:pPr>
            <a:r>
              <a:rPr lang="en-US" sz="8534" strike="noStrike" u="none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PERFORMANCE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283" y="1545963"/>
            <a:ext cx="8629258" cy="85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-US" sz="21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AI Personalization Accuracy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KPI: Recommendation Match Rate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% of user feedback (ratings ≥4/5) indicating taste or dietary alignment with AI suggestions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≥85% positive feedback from users over 30 days of use</a:t>
            </a:r>
          </a:p>
          <a:p>
            <a:pPr algn="l">
              <a:lnSpc>
                <a:spcPts val="2968"/>
              </a:lnSpc>
            </a:pPr>
          </a:p>
          <a:p>
            <a:pPr algn="l">
              <a:lnSpc>
                <a:spcPts val="2968"/>
              </a:lnSpc>
            </a:pPr>
            <a:r>
              <a:rPr lang="en-US" sz="21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User Engagement Rates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Daily Active Users (DAU) / Weekly Active Users (WAU)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DAU/WAU ratio &gt; 0.3 indicates high retention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Average Session Duration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&gt;5 minutes/session for recipe or flavor exploration</a:t>
            </a:r>
          </a:p>
          <a:p>
            <a:pPr algn="l">
              <a:lnSpc>
                <a:spcPts val="2968"/>
              </a:lnSpc>
            </a:pPr>
          </a:p>
          <a:p>
            <a:pPr algn="l">
              <a:lnSpc>
                <a:spcPts val="2968"/>
              </a:lnSpc>
            </a:pPr>
            <a:r>
              <a:rPr lang="en-US" sz="21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Recipe and Flavor Scan Success Rate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Scan Accuracy Rate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≥95% correct identification of food items/flavors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Recommendation Speed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&lt;3 seconds per optimized suggestion</a:t>
            </a:r>
          </a:p>
          <a:p>
            <a:pPr algn="l">
              <a:lnSpc>
                <a:spcPts val="2968"/>
              </a:lnSpc>
            </a:pPr>
          </a:p>
          <a:p>
            <a:pPr algn="l">
              <a:lnSpc>
                <a:spcPts val="2968"/>
              </a:lnSpc>
            </a:pPr>
            <a:r>
              <a:rPr lang="en-US" sz="21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Dietary Adaptation Effectiveness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KPI: Dietary Satisfaction Score</a:t>
            </a:r>
          </a:p>
          <a:p>
            <a:pPr algn="l">
              <a:lnSpc>
                <a:spcPts val="2968"/>
              </a:lnSpc>
            </a:pPr>
            <a:r>
              <a:rPr lang="en-US" sz="21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≥80% positive feedback from users with dietary filters (e.g., vegan, keto, allergy)</a:t>
            </a:r>
          </a:p>
          <a:p>
            <a:pPr algn="l">
              <a:lnSpc>
                <a:spcPts val="296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967315" y="1397368"/>
            <a:ext cx="9320685" cy="89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Smart Kitchen Integration Performance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Device Sync Success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≥90% successful kitchen inventory scans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Auto-Suggested Meal Usage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≥70% of connected users try AI-suggested meals at least once per week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B2B Client Analytics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Report Utilization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≥80% of clients use insights monthly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Client Satisfaction Score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≥4/5 average rating in quarterly feedback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7. Data Privacy &amp; Security Compliance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Audit Pass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100% compliance in quarterly GDPR/CCPA audits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Security Incident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Zero major breaches per year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8. Environmental Impact Metrics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1: Food Waste Reduction per User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≥20% reduction in average weekly waste after 3 months of use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 2: Restaurant Waste Optimization Rate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Measure: ≥25% improvement in waste metrics reported by B2B partners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4999" y="-2240154"/>
            <a:ext cx="8329691" cy="6892819"/>
          </a:xfrm>
          <a:custGeom>
            <a:avLst/>
            <a:gdLst/>
            <a:ahLst/>
            <a:cxnLst/>
            <a:rect r="r" b="b" t="t" l="l"/>
            <a:pathLst>
              <a:path h="6892819" w="8329691">
                <a:moveTo>
                  <a:pt x="0" y="0"/>
                </a:moveTo>
                <a:lnTo>
                  <a:pt x="8329691" y="0"/>
                </a:lnTo>
                <a:lnTo>
                  <a:pt x="8329691" y="6892819"/>
                </a:lnTo>
                <a:lnTo>
                  <a:pt x="0" y="689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715" y="6189772"/>
            <a:ext cx="5307535" cy="6749965"/>
          </a:xfrm>
          <a:custGeom>
            <a:avLst/>
            <a:gdLst/>
            <a:ahLst/>
            <a:cxnLst/>
            <a:rect r="r" b="b" t="t" l="l"/>
            <a:pathLst>
              <a:path h="6749965" w="5307535">
                <a:moveTo>
                  <a:pt x="0" y="0"/>
                </a:moveTo>
                <a:lnTo>
                  <a:pt x="5307536" y="0"/>
                </a:lnTo>
                <a:lnTo>
                  <a:pt x="5307536" y="6749965"/>
                </a:lnTo>
                <a:lnTo>
                  <a:pt x="0" y="6749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66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05199" y="6162787"/>
            <a:ext cx="2731996" cy="5142582"/>
          </a:xfrm>
          <a:custGeom>
            <a:avLst/>
            <a:gdLst/>
            <a:ahLst/>
            <a:cxnLst/>
            <a:rect r="r" b="b" t="t" l="l"/>
            <a:pathLst>
              <a:path h="5142582" w="2731996">
                <a:moveTo>
                  <a:pt x="0" y="0"/>
                </a:moveTo>
                <a:lnTo>
                  <a:pt x="2731996" y="0"/>
                </a:lnTo>
                <a:lnTo>
                  <a:pt x="2731996" y="5142582"/>
                </a:lnTo>
                <a:lnTo>
                  <a:pt x="0" y="5142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8232" y="622304"/>
            <a:ext cx="8220740" cy="19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756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PROBLEM STATEMENT</a:t>
            </a:r>
          </a:p>
          <a:p>
            <a:pPr algn="l" marL="0" indent="0" lvl="0">
              <a:lnSpc>
                <a:spcPts val="73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27577" y="1882044"/>
            <a:ext cx="12939768" cy="691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</a:t>
            </a:r>
            <a:r>
              <a:rPr lang="en-US" b="true" sz="2041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Personalized Food Experiences: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sz="204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Traditional meal planning apps and recipe platforms offer generalized suggestions without understanding individual taste preferences, moods, or dietary restrictions​.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b="true" sz="2041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Repetitive and Boring Eating Habits: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sz="204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Many individuals fall into monotonous eating routines, struggling to find inspiration for new, customized flavor combinations​.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b="true" sz="2041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Difficulty Managing Dietary Restrictions: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sz="204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Users with allergies, specific diets (e.g., vegan, keto, pescatarian), or cultural dietary needs find it hard to access flavorful, adaptive recipes​.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b="true" sz="2041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Inefficient Flavor Innovation for Businesses: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sz="204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Restaurants, chefs, and food brands lack AI-driven tools to predict customer preferences, optimize menus, and innovate unique flavor offerings​​.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b="true" sz="2041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Fragmented User Experiences:</a:t>
            </a:r>
          </a:p>
          <a:p>
            <a:pPr algn="just" marL="0" indent="0" lvl="0">
              <a:lnSpc>
                <a:spcPts val="2858"/>
              </a:lnSpc>
              <a:spcBef>
                <a:spcPct val="0"/>
              </a:spcBef>
            </a:pPr>
            <a:r>
              <a:rPr lang="en-US" sz="204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Existing solutions (recipe apps, meal kits, etc.) do not integrate real-time food scanning, mood-based adaptations, or sustainability insights into a seamless ecosystem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922256" y="-630506"/>
            <a:ext cx="2424795" cy="2598276"/>
          </a:xfrm>
          <a:custGeom>
            <a:avLst/>
            <a:gdLst/>
            <a:ahLst/>
            <a:cxnLst/>
            <a:rect r="r" b="b" t="t" l="l"/>
            <a:pathLst>
              <a:path h="2598276" w="2424795">
                <a:moveTo>
                  <a:pt x="2424795" y="0"/>
                </a:moveTo>
                <a:lnTo>
                  <a:pt x="0" y="0"/>
                </a:lnTo>
                <a:lnTo>
                  <a:pt x="0" y="2598275"/>
                </a:lnTo>
                <a:lnTo>
                  <a:pt x="2424795" y="2598275"/>
                </a:lnTo>
                <a:lnTo>
                  <a:pt x="242479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true" flipV="false" rot="0">
            <a:off x="11497461" y="8734078"/>
            <a:ext cx="2424795" cy="2598276"/>
          </a:xfrm>
          <a:custGeom>
            <a:avLst/>
            <a:gdLst/>
            <a:ahLst/>
            <a:cxnLst/>
            <a:rect r="r" b="b" t="t" l="l"/>
            <a:pathLst>
              <a:path h="2598276" w="2424795">
                <a:moveTo>
                  <a:pt x="2424795" y="0"/>
                </a:moveTo>
                <a:lnTo>
                  <a:pt x="0" y="0"/>
                </a:lnTo>
                <a:lnTo>
                  <a:pt x="0" y="2598276"/>
                </a:lnTo>
                <a:lnTo>
                  <a:pt x="2424795" y="2598276"/>
                </a:lnTo>
                <a:lnTo>
                  <a:pt x="242479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5304" y="-12370274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95451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0"/>
                </a:moveTo>
                <a:lnTo>
                  <a:pt x="1296439" y="0"/>
                </a:lnTo>
                <a:lnTo>
                  <a:pt x="1296439" y="1296439"/>
                </a:lnTo>
                <a:lnTo>
                  <a:pt x="0" y="129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39182" y="1857479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1296439" y="0"/>
                </a:moveTo>
                <a:lnTo>
                  <a:pt x="0" y="0"/>
                </a:lnTo>
                <a:lnTo>
                  <a:pt x="0" y="1296438"/>
                </a:lnTo>
                <a:lnTo>
                  <a:pt x="1296439" y="1296438"/>
                </a:lnTo>
                <a:lnTo>
                  <a:pt x="12964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296439" y="618296"/>
            <a:ext cx="1239182" cy="1239182"/>
          </a:xfrm>
          <a:custGeom>
            <a:avLst/>
            <a:gdLst/>
            <a:ahLst/>
            <a:cxnLst/>
            <a:rect r="r" b="b" t="t" l="l"/>
            <a:pathLst>
              <a:path h="1239182" w="1239182">
                <a:moveTo>
                  <a:pt x="1239182" y="1239183"/>
                </a:moveTo>
                <a:lnTo>
                  <a:pt x="0" y="1239183"/>
                </a:lnTo>
                <a:lnTo>
                  <a:pt x="0" y="0"/>
                </a:lnTo>
                <a:lnTo>
                  <a:pt x="1239182" y="0"/>
                </a:lnTo>
                <a:lnTo>
                  <a:pt x="1239182" y="123918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99012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1296439"/>
                </a:moveTo>
                <a:lnTo>
                  <a:pt x="1296439" y="1296439"/>
                </a:lnTo>
                <a:lnTo>
                  <a:pt x="1296439" y="0"/>
                </a:lnTo>
                <a:lnTo>
                  <a:pt x="0" y="0"/>
                </a:lnTo>
                <a:lnTo>
                  <a:pt x="0" y="129643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32586" y="7632397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7"/>
                </a:lnTo>
                <a:lnTo>
                  <a:pt x="0" y="4789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8452" y="3794862"/>
            <a:ext cx="6416332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DEFINE THE PRODUCT LAUNCH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57311" y="7654741"/>
            <a:ext cx="859716" cy="1115957"/>
          </a:xfrm>
          <a:custGeom>
            <a:avLst/>
            <a:gdLst/>
            <a:ahLst/>
            <a:cxnLst/>
            <a:rect r="r" b="b" t="t" l="l"/>
            <a:pathLst>
              <a:path h="1115957" w="859716">
                <a:moveTo>
                  <a:pt x="0" y="0"/>
                </a:moveTo>
                <a:lnTo>
                  <a:pt x="859716" y="0"/>
                </a:lnTo>
                <a:lnTo>
                  <a:pt x="859716" y="1115957"/>
                </a:lnTo>
                <a:lnTo>
                  <a:pt x="0" y="11159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>
            <a:off x="5897880" y="5143500"/>
            <a:ext cx="11991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033738" y="413287"/>
            <a:ext cx="13254262" cy="422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b="true" sz="2192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0–1: Discovery &amp; Validation (Feb–Mar 2025)</a:t>
            </a:r>
          </a:p>
          <a:p>
            <a:pPr algn="l">
              <a:lnSpc>
                <a:spcPts val="3069"/>
              </a:lnSpc>
            </a:pPr>
            <a:r>
              <a:rPr lang="en-US" sz="2192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 </a:t>
            </a: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the user problem, vali</a:t>
            </a: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with data, and begin market research.</a:t>
            </a:r>
          </a:p>
          <a:p>
            <a:pPr algn="l" marL="473365" indent="-236683" lvl="1">
              <a:lnSpc>
                <a:spcPts val="3069"/>
              </a:lnSpc>
              <a:buFont typeface="Arial"/>
              <a:buChar char="•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200+ user interviews and surveys (foodies, culinary students, diet-conscious users, chefs).</a:t>
            </a:r>
          </a:p>
          <a:p>
            <a:pPr algn="l" marL="946730" indent="-315577" lvl="2">
              <a:lnSpc>
                <a:spcPts val="3069"/>
              </a:lnSpc>
              <a:buFont typeface="Arial"/>
              <a:buChar char="⚬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groups: 80 Gen Z food lovers, 60 culinary students, 40 health/diet-conscious users, 20 chefs/brands.</a:t>
            </a:r>
          </a:p>
          <a:p>
            <a:pPr algn="l" marL="473365" indent="-236683" lvl="1">
              <a:lnSpc>
                <a:spcPts val="3069"/>
              </a:lnSpc>
              <a:buFont typeface="Arial"/>
              <a:buChar char="•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5 top competitors (Yummly, Noom, PlateJoy, Crave It, Forks Over Knives).</a:t>
            </a:r>
          </a:p>
          <a:p>
            <a:pPr algn="l" marL="473365" indent="-236683" lvl="1">
              <a:lnSpc>
                <a:spcPts val="3069"/>
              </a:lnSpc>
              <a:buFont typeface="Arial"/>
              <a:buChar char="•"/>
            </a:pPr>
            <a:r>
              <a:rPr lang="en-US" b="true" sz="219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Finalize core personas:</a:t>
            </a:r>
          </a:p>
          <a:p>
            <a:pPr algn="l" marL="946730" indent="-315577" lvl="2">
              <a:lnSpc>
                <a:spcPts val="3069"/>
              </a:lnSpc>
              <a:buFont typeface="Arial"/>
              <a:buChar char="⚬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“Maya” – 22, busy vegan college student</a:t>
            </a:r>
          </a:p>
          <a:p>
            <a:pPr algn="l" marL="946730" indent="-315577" lvl="2">
              <a:lnSpc>
                <a:spcPts val="3069"/>
              </a:lnSpc>
              <a:buFont typeface="Arial"/>
              <a:buChar char="⚬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“Jordan” – 35, culinary innovation lead at a startup</a:t>
            </a:r>
          </a:p>
          <a:p>
            <a:pPr algn="l" marL="946730" indent="-315577" lvl="2">
              <a:lnSpc>
                <a:spcPts val="3069"/>
              </a:lnSpc>
              <a:buFont typeface="Arial"/>
              <a:buChar char="⚬"/>
            </a:pPr>
            <a:r>
              <a:rPr lang="en-US" sz="219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“Samira” – 30, pescatarian mom of two</a:t>
            </a:r>
          </a:p>
          <a:p>
            <a:pPr algn="ctr">
              <a:lnSpc>
                <a:spcPts val="306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13316" y="5191125"/>
            <a:ext cx="12474684" cy="48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13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2: MVP Definition &amp; </a:t>
            </a:r>
            <a:r>
              <a:rPr lang="en-US" b="true" sz="2139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Modeling (Apr 2025)</a:t>
            </a:r>
          </a:p>
          <a:p>
            <a:pPr algn="l">
              <a:lnSpc>
                <a:spcPts val="2995"/>
              </a:lnSpc>
            </a:pPr>
            <a:r>
              <a:rPr lang="en-US" sz="213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</a:t>
            </a: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Lock in features for launch, and begin AI development.</a:t>
            </a:r>
          </a:p>
          <a:p>
            <a:pPr algn="l" marL="461910" indent="-230955" lvl="1">
              <a:lnSpc>
                <a:spcPts val="2995"/>
              </a:lnSpc>
              <a:buFont typeface="Arial"/>
              <a:buChar char="•"/>
            </a:pPr>
            <a:r>
              <a:rPr lang="en-US" b="true" sz="213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Define MVP scope:</a:t>
            </a:r>
          </a:p>
          <a:p>
            <a:pPr algn="l" marL="923821" indent="-307940" lvl="2">
              <a:lnSpc>
                <a:spcPts val="2995"/>
              </a:lnSpc>
              <a:buFont typeface="Arial"/>
              <a:buChar char="⚬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flavor pairing engine</a:t>
            </a:r>
          </a:p>
          <a:p>
            <a:pPr algn="l" marL="923821" indent="-307940" lvl="2">
              <a:lnSpc>
                <a:spcPts val="2995"/>
              </a:lnSpc>
              <a:buFont typeface="Arial"/>
              <a:buChar char="⚬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Grocery list builder</a:t>
            </a:r>
          </a:p>
          <a:p>
            <a:pPr algn="l" marL="923821" indent="-307940" lvl="2">
              <a:lnSpc>
                <a:spcPts val="2995"/>
              </a:lnSpc>
              <a:buFont typeface="Arial"/>
              <a:buChar char="⚬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Dietary filters: vegan, gluten-free, keto, pescatarian</a:t>
            </a:r>
          </a:p>
          <a:p>
            <a:pPr algn="l" marL="461910" indent="-230955" lvl="1">
              <a:lnSpc>
                <a:spcPts val="2995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Team begins modeling first-gen recommendation engine using 10,000+ open-source recipe data points.</a:t>
            </a:r>
          </a:p>
          <a:p>
            <a:pPr algn="l" marL="461910" indent="-230955" lvl="1">
              <a:lnSpc>
                <a:spcPts val="2995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initial wireframes and UX in Figma — targeting 4 user flows: onboarding, home dashboard, recipe view, grocery list.</a:t>
            </a:r>
          </a:p>
          <a:p>
            <a:pPr algn="l" marL="461910" indent="-230955" lvl="1">
              <a:lnSpc>
                <a:spcPts val="2995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Outreach to 3 regional culinary schools and 2 grocery chains for pilot partnerships  )(UMass,Johnson &amp; Wales, Central Market, Eataly).</a:t>
            </a:r>
          </a:p>
          <a:p>
            <a:pPr algn="l">
              <a:lnSpc>
                <a:spcPts val="299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5304" y="-12370274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95451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0"/>
                </a:moveTo>
                <a:lnTo>
                  <a:pt x="1296439" y="0"/>
                </a:lnTo>
                <a:lnTo>
                  <a:pt x="1296439" y="1296439"/>
                </a:lnTo>
                <a:lnTo>
                  <a:pt x="0" y="129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39182" y="1857479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1296439" y="0"/>
                </a:moveTo>
                <a:lnTo>
                  <a:pt x="0" y="0"/>
                </a:lnTo>
                <a:lnTo>
                  <a:pt x="0" y="1296438"/>
                </a:lnTo>
                <a:lnTo>
                  <a:pt x="1296439" y="1296438"/>
                </a:lnTo>
                <a:lnTo>
                  <a:pt x="12964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296439" y="618296"/>
            <a:ext cx="1239182" cy="1239182"/>
          </a:xfrm>
          <a:custGeom>
            <a:avLst/>
            <a:gdLst/>
            <a:ahLst/>
            <a:cxnLst/>
            <a:rect r="r" b="b" t="t" l="l"/>
            <a:pathLst>
              <a:path h="1239182" w="1239182">
                <a:moveTo>
                  <a:pt x="1239182" y="1239183"/>
                </a:moveTo>
                <a:lnTo>
                  <a:pt x="0" y="1239183"/>
                </a:lnTo>
                <a:lnTo>
                  <a:pt x="0" y="0"/>
                </a:lnTo>
                <a:lnTo>
                  <a:pt x="1239182" y="0"/>
                </a:lnTo>
                <a:lnTo>
                  <a:pt x="1239182" y="123918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99012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1296439"/>
                </a:moveTo>
                <a:lnTo>
                  <a:pt x="1296439" y="1296439"/>
                </a:lnTo>
                <a:lnTo>
                  <a:pt x="1296439" y="0"/>
                </a:lnTo>
                <a:lnTo>
                  <a:pt x="0" y="0"/>
                </a:lnTo>
                <a:lnTo>
                  <a:pt x="0" y="129643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063" y="7074419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6"/>
                </a:lnTo>
                <a:lnTo>
                  <a:pt x="0" y="47898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8452" y="3344417"/>
            <a:ext cx="6416332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DEFINE THE PRODUCT LAUNCH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89322" y="7074419"/>
            <a:ext cx="859716" cy="1115957"/>
          </a:xfrm>
          <a:custGeom>
            <a:avLst/>
            <a:gdLst/>
            <a:ahLst/>
            <a:cxnLst/>
            <a:rect r="r" b="b" t="t" l="l"/>
            <a:pathLst>
              <a:path h="1115957" w="859716">
                <a:moveTo>
                  <a:pt x="0" y="0"/>
                </a:moveTo>
                <a:lnTo>
                  <a:pt x="859716" y="0"/>
                </a:lnTo>
                <a:lnTo>
                  <a:pt x="859716" y="1115956"/>
                </a:lnTo>
                <a:lnTo>
                  <a:pt x="0" y="1115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>
            <a:off x="5897880" y="4188824"/>
            <a:ext cx="11991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576093" y="637559"/>
            <a:ext cx="11644089" cy="290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8"/>
              </a:lnSpc>
            </a:pPr>
            <a:r>
              <a:rPr lang="en-US" b="true" sz="2306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3: Prototype Build &amp; Internal Testing (May 2025)</a:t>
            </a:r>
          </a:p>
          <a:p>
            <a:pPr algn="l">
              <a:lnSpc>
                <a:spcPts val="3228"/>
              </a:lnSpc>
            </a:pPr>
            <a:r>
              <a:rPr lang="en-US" sz="230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 </a:t>
            </a: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usable prototype and refine core algorithms.</a:t>
            </a:r>
          </a:p>
          <a:p>
            <a:pPr algn="l" marL="497940" indent="-248970" lvl="1">
              <a:lnSpc>
                <a:spcPts val="3228"/>
              </a:lnSpc>
              <a:buFont typeface="Arial"/>
              <a:buChar char="•"/>
            </a:pP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Version 0.5 internal prototype (in-app recipe generation, flavor profile quiz).</a:t>
            </a:r>
          </a:p>
          <a:p>
            <a:pPr algn="l" marL="497940" indent="-248970" lvl="1">
              <a:lnSpc>
                <a:spcPts val="3228"/>
              </a:lnSpc>
              <a:buFont typeface="Arial"/>
              <a:buChar char="•"/>
            </a:pP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QA tests with 10 internal testers (team, advisors).</a:t>
            </a:r>
          </a:p>
          <a:p>
            <a:pPr algn="l" marL="497940" indent="-248970" lvl="1">
              <a:lnSpc>
                <a:spcPts val="3228"/>
              </a:lnSpc>
              <a:buFont typeface="Arial"/>
              <a:buChar char="•"/>
            </a:pP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egin integration of meal scanning UI, working toward grocery matching in later updates.</a:t>
            </a:r>
          </a:p>
          <a:p>
            <a:pPr algn="l" marL="497940" indent="-248970" lvl="1">
              <a:lnSpc>
                <a:spcPts val="3228"/>
              </a:lnSpc>
              <a:buFont typeface="Arial"/>
              <a:buChar char="•"/>
            </a:pP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30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aunch private Notion or Slack community for beta feedback hub.</a:t>
            </a:r>
          </a:p>
          <a:p>
            <a:pPr algn="l">
              <a:lnSpc>
                <a:spcPts val="322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40003" y="4845160"/>
            <a:ext cx="12495163" cy="443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7"/>
              </a:lnSpc>
            </a:pPr>
            <a:r>
              <a:rPr lang="en-US" b="true" sz="2298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4: Beta Testing &amp; </a:t>
            </a:r>
            <a:r>
              <a:rPr lang="en-US" b="true" sz="2298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Iteration (June 2025)</a:t>
            </a:r>
          </a:p>
          <a:p>
            <a:pPr algn="l">
              <a:lnSpc>
                <a:spcPts val="3217"/>
              </a:lnSpc>
            </a:pPr>
            <a:r>
              <a:rPr lang="en-US" sz="2298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 </a:t>
            </a: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usage and data collection.</a:t>
            </a:r>
          </a:p>
          <a:p>
            <a:pPr algn="l" marL="496203" indent="-248101" lvl="1">
              <a:lnSpc>
                <a:spcPts val="3217"/>
              </a:lnSpc>
              <a:buFont typeface="Arial"/>
              <a:buChar char="•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Closed Beta with 300 testers (split across 4 cities: 75 each in NYC, LA, SF, and Chicago).</a:t>
            </a:r>
          </a:p>
          <a:p>
            <a:pPr algn="l" marL="496203" indent="-248101" lvl="1">
              <a:lnSpc>
                <a:spcPts val="3217"/>
              </a:lnSpc>
              <a:buFont typeface="Arial"/>
              <a:buChar char="•"/>
            </a:pPr>
            <a:r>
              <a:rPr lang="en-US" b="true" sz="229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Track key metrics:</a:t>
            </a:r>
          </a:p>
          <a:p>
            <a:pPr algn="l" marL="992406" indent="-330802" lvl="2">
              <a:lnSpc>
                <a:spcPts val="3217"/>
              </a:lnSpc>
              <a:buFont typeface="Arial"/>
              <a:buChar char="⚬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ecipe match satisfaction ≥ 80%</a:t>
            </a:r>
          </a:p>
          <a:p>
            <a:pPr algn="l" marL="992406" indent="-330802" lvl="2">
              <a:lnSpc>
                <a:spcPts val="3217"/>
              </a:lnSpc>
              <a:buFont typeface="Arial"/>
              <a:buChar char="⚬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list accuracy ≥ 90%</a:t>
            </a:r>
          </a:p>
          <a:p>
            <a:pPr algn="l" marL="992406" indent="-330802" lvl="2">
              <a:lnSpc>
                <a:spcPts val="3217"/>
              </a:lnSpc>
              <a:buFont typeface="Arial"/>
              <a:buChar char="⚬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eekly retention ≥ 50%</a:t>
            </a:r>
          </a:p>
          <a:p>
            <a:pPr algn="l" marL="496203" indent="-248101" lvl="1">
              <a:lnSpc>
                <a:spcPts val="3217"/>
              </a:lnSpc>
              <a:buFont typeface="Arial"/>
              <a:buChar char="•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200+ feedback forms and conduct 15 follow-up interviews.</a:t>
            </a:r>
          </a:p>
          <a:p>
            <a:pPr algn="l" marL="496203" indent="-248101" lvl="1">
              <a:lnSpc>
                <a:spcPts val="3217"/>
              </a:lnSpc>
              <a:buFont typeface="Arial"/>
              <a:buChar char="•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social content collection: testimonials, app screen recordings, influencer quotes.</a:t>
            </a:r>
          </a:p>
          <a:p>
            <a:pPr algn="l" marL="496203" indent="-248101" lvl="1">
              <a:lnSpc>
                <a:spcPts val="3217"/>
              </a:lnSpc>
              <a:buFont typeface="Arial"/>
              <a:buChar char="•"/>
            </a:pPr>
            <a:r>
              <a:rPr lang="en-US" sz="229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onboarding UI, streamline dietary preference input based on test friction points</a:t>
            </a:r>
          </a:p>
          <a:p>
            <a:pPr algn="l">
              <a:lnSpc>
                <a:spcPts val="3217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5304" y="-12370274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95451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0"/>
                </a:moveTo>
                <a:lnTo>
                  <a:pt x="1296439" y="0"/>
                </a:lnTo>
                <a:lnTo>
                  <a:pt x="1296439" y="1296439"/>
                </a:lnTo>
                <a:lnTo>
                  <a:pt x="0" y="129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39182" y="1857479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1296439" y="0"/>
                </a:moveTo>
                <a:lnTo>
                  <a:pt x="0" y="0"/>
                </a:lnTo>
                <a:lnTo>
                  <a:pt x="0" y="1296438"/>
                </a:lnTo>
                <a:lnTo>
                  <a:pt x="1296439" y="1296438"/>
                </a:lnTo>
                <a:lnTo>
                  <a:pt x="12964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296439" y="618296"/>
            <a:ext cx="1239182" cy="1239182"/>
          </a:xfrm>
          <a:custGeom>
            <a:avLst/>
            <a:gdLst/>
            <a:ahLst/>
            <a:cxnLst/>
            <a:rect r="r" b="b" t="t" l="l"/>
            <a:pathLst>
              <a:path h="1239182" w="1239182">
                <a:moveTo>
                  <a:pt x="1239182" y="1239183"/>
                </a:moveTo>
                <a:lnTo>
                  <a:pt x="0" y="1239183"/>
                </a:lnTo>
                <a:lnTo>
                  <a:pt x="0" y="0"/>
                </a:lnTo>
                <a:lnTo>
                  <a:pt x="1239182" y="0"/>
                </a:lnTo>
                <a:lnTo>
                  <a:pt x="1239182" y="123918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99012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1296439"/>
                </a:moveTo>
                <a:lnTo>
                  <a:pt x="1296439" y="1296439"/>
                </a:lnTo>
                <a:lnTo>
                  <a:pt x="1296439" y="0"/>
                </a:lnTo>
                <a:lnTo>
                  <a:pt x="0" y="0"/>
                </a:lnTo>
                <a:lnTo>
                  <a:pt x="0" y="129643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063" y="7074419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6"/>
                </a:lnTo>
                <a:lnTo>
                  <a:pt x="0" y="47898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18452" y="3344417"/>
            <a:ext cx="6416332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DEFINE THE PRODUCT LAUNCH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89322" y="7074419"/>
            <a:ext cx="859716" cy="1115957"/>
          </a:xfrm>
          <a:custGeom>
            <a:avLst/>
            <a:gdLst/>
            <a:ahLst/>
            <a:cxnLst/>
            <a:rect r="r" b="b" t="t" l="l"/>
            <a:pathLst>
              <a:path h="1115957" w="859716">
                <a:moveTo>
                  <a:pt x="0" y="0"/>
                </a:moveTo>
                <a:lnTo>
                  <a:pt x="859716" y="0"/>
                </a:lnTo>
                <a:lnTo>
                  <a:pt x="859716" y="1115956"/>
                </a:lnTo>
                <a:lnTo>
                  <a:pt x="0" y="1115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>
            <a:off x="5897880" y="3726757"/>
            <a:ext cx="11991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697129" y="154855"/>
            <a:ext cx="11626528" cy="373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6"/>
              </a:lnSpc>
            </a:pPr>
            <a:r>
              <a:rPr lang="en-US" b="true" sz="2133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5: GTM Campaign Build &amp; App Store Prep (July 2025)</a:t>
            </a:r>
          </a:p>
          <a:p>
            <a:pPr algn="l">
              <a:lnSpc>
                <a:spcPts val="2986"/>
              </a:lnSpc>
            </a:pPr>
            <a:r>
              <a:rPr lang="en-US" sz="213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 </a:t>
            </a: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polish + pre-launch growth marketing</a:t>
            </a:r>
          </a:p>
          <a:p>
            <a:pPr algn="l" marL="460620" indent="-230310" lvl="1">
              <a:lnSpc>
                <a:spcPts val="2986"/>
              </a:lnSpc>
              <a:buFont typeface="Arial"/>
              <a:buChar char="•"/>
            </a:pPr>
            <a:r>
              <a:rPr lang="en-US" b="true" sz="213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Finalize Freemium model:</a:t>
            </a:r>
          </a:p>
          <a:p>
            <a:pPr algn="l" marL="921240" indent="-307080" lvl="2">
              <a:lnSpc>
                <a:spcPts val="2986"/>
              </a:lnSpc>
              <a:buFont typeface="Arial"/>
              <a:buChar char="⚬"/>
            </a:pP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Free: 3 personalized meals/week</a:t>
            </a:r>
          </a:p>
          <a:p>
            <a:pPr algn="l" marL="921240" indent="-307080" lvl="2">
              <a:lnSpc>
                <a:spcPts val="2986"/>
              </a:lnSpc>
              <a:buFont typeface="Arial"/>
              <a:buChar char="⚬"/>
            </a:pP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Premium ($4.99/month): unlimited meals, grocery syncing, saved history</a:t>
            </a:r>
          </a:p>
          <a:p>
            <a:pPr algn="l" marL="460620" indent="-230310" lvl="1">
              <a:lnSpc>
                <a:spcPts val="2986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launch waitlist with 3,000+ signups through TikTok, Instagram Reels, college ambassadors.</a:t>
            </a:r>
          </a:p>
          <a:p>
            <a:pPr algn="l" marL="460620" indent="-230310" lvl="1">
              <a:lnSpc>
                <a:spcPts val="2986"/>
              </a:lnSpc>
              <a:buFont typeface="Arial"/>
              <a:buChar char="•"/>
            </a:pPr>
            <a:r>
              <a:rPr lang="en-US" b="true" sz="213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Conf</a:t>
            </a:r>
            <a:r>
              <a:rPr lang="en-US" b="true" sz="213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irm micro-influencer partnerships:</a:t>
            </a:r>
          </a:p>
          <a:p>
            <a:pPr algn="l" marL="921240" indent="-307080" lvl="2">
              <a:lnSpc>
                <a:spcPts val="2986"/>
              </a:lnSpc>
              <a:buFont typeface="Arial"/>
              <a:buChar char="⚬"/>
            </a:pP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creators in NYC, LA, SF, Chicago with foodie/lifestyle content (5k–25k followers each)</a:t>
            </a:r>
          </a:p>
          <a:p>
            <a:pPr algn="l" marL="460620" indent="-230310" lvl="1">
              <a:lnSpc>
                <a:spcPts val="2986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 Flavor Forge app to Apple App Store and Google Play with V1.0 features.</a:t>
            </a:r>
          </a:p>
          <a:p>
            <a:pPr algn="ctr">
              <a:lnSpc>
                <a:spcPts val="298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10608" y="3805889"/>
            <a:ext cx="12178511" cy="671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Month 6: Public Launch – MVP Rel</a:t>
            </a:r>
            <a:r>
              <a:rPr lang="en-US" b="true" sz="2100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ease (August 2025)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Focus: 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publicly in 4 major U.S. cities and track core KPIs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Launch Targets: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in: NYC, Los Angeles, San Francisco, Chicago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 acquisition goal: 2,500 active users in first 30 days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tivation rate: ≥ 60% complete first flavor profile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DAU/WAU Ratio: Target ≥ 30%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satisfaction on flavor suggestions: ≥ 85%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Launched Features: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powered taste and meal personalization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list builder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dietary preference filters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and support built into app</a:t>
            </a:r>
          </a:p>
          <a:p>
            <a:pPr algn="l" marL="453421" indent="-226710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planning for Version 1.5 (Q1 2026):</a:t>
            </a:r>
          </a:p>
          <a:p>
            <a:pPr algn="l" marL="906842" indent="-302281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Mood-based meals</a:t>
            </a:r>
          </a:p>
          <a:p>
            <a:pPr algn="l" marL="906842" indent="-302281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recipe collabs</a:t>
            </a:r>
          </a:p>
          <a:p>
            <a:pPr algn="l" marL="906842" indent="-302281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kitchen integrations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5304" y="-12370274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95451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0"/>
                </a:moveTo>
                <a:lnTo>
                  <a:pt x="1296439" y="0"/>
                </a:lnTo>
                <a:lnTo>
                  <a:pt x="1296439" y="1296439"/>
                </a:lnTo>
                <a:lnTo>
                  <a:pt x="0" y="129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39182" y="1857479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1296439" y="0"/>
                </a:moveTo>
                <a:lnTo>
                  <a:pt x="0" y="0"/>
                </a:lnTo>
                <a:lnTo>
                  <a:pt x="0" y="1296438"/>
                </a:lnTo>
                <a:lnTo>
                  <a:pt x="1296439" y="1296438"/>
                </a:lnTo>
                <a:lnTo>
                  <a:pt x="12964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296439" y="618296"/>
            <a:ext cx="1239182" cy="1239182"/>
          </a:xfrm>
          <a:custGeom>
            <a:avLst/>
            <a:gdLst/>
            <a:ahLst/>
            <a:cxnLst/>
            <a:rect r="r" b="b" t="t" l="l"/>
            <a:pathLst>
              <a:path h="1239182" w="1239182">
                <a:moveTo>
                  <a:pt x="1239182" y="1239183"/>
                </a:moveTo>
                <a:lnTo>
                  <a:pt x="0" y="1239183"/>
                </a:lnTo>
                <a:lnTo>
                  <a:pt x="0" y="0"/>
                </a:lnTo>
                <a:lnTo>
                  <a:pt x="1239182" y="0"/>
                </a:lnTo>
                <a:lnTo>
                  <a:pt x="1239182" y="123918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99012"/>
            <a:ext cx="1296439" cy="1296439"/>
          </a:xfrm>
          <a:custGeom>
            <a:avLst/>
            <a:gdLst/>
            <a:ahLst/>
            <a:cxnLst/>
            <a:rect r="r" b="b" t="t" l="l"/>
            <a:pathLst>
              <a:path h="1296439" w="1296439">
                <a:moveTo>
                  <a:pt x="0" y="1296439"/>
                </a:moveTo>
                <a:lnTo>
                  <a:pt x="1296439" y="1296439"/>
                </a:lnTo>
                <a:lnTo>
                  <a:pt x="1296439" y="0"/>
                </a:lnTo>
                <a:lnTo>
                  <a:pt x="0" y="0"/>
                </a:lnTo>
                <a:lnTo>
                  <a:pt x="0" y="129643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57529">
            <a:off x="14236256" y="7927387"/>
            <a:ext cx="4858920" cy="4719226"/>
          </a:xfrm>
          <a:custGeom>
            <a:avLst/>
            <a:gdLst/>
            <a:ahLst/>
            <a:cxnLst/>
            <a:rect r="r" b="b" t="t" l="l"/>
            <a:pathLst>
              <a:path h="4719226" w="4858920">
                <a:moveTo>
                  <a:pt x="0" y="0"/>
                </a:moveTo>
                <a:lnTo>
                  <a:pt x="4858920" y="0"/>
                </a:lnTo>
                <a:lnTo>
                  <a:pt x="4858920" y="4719226"/>
                </a:lnTo>
                <a:lnTo>
                  <a:pt x="0" y="4719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2586" y="7632397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7"/>
                </a:lnTo>
                <a:lnTo>
                  <a:pt x="0" y="4789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37742">
            <a:off x="15006037" y="-2789244"/>
            <a:ext cx="4993633" cy="4999883"/>
          </a:xfrm>
          <a:custGeom>
            <a:avLst/>
            <a:gdLst/>
            <a:ahLst/>
            <a:cxnLst/>
            <a:rect r="r" b="b" t="t" l="l"/>
            <a:pathLst>
              <a:path h="4999883" w="4993633">
                <a:moveTo>
                  <a:pt x="0" y="0"/>
                </a:moveTo>
                <a:lnTo>
                  <a:pt x="4993632" y="0"/>
                </a:lnTo>
                <a:lnTo>
                  <a:pt x="4993632" y="4999883"/>
                </a:lnTo>
                <a:lnTo>
                  <a:pt x="0" y="49998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80318" y="-2570491"/>
            <a:ext cx="4999883" cy="4999883"/>
          </a:xfrm>
          <a:custGeom>
            <a:avLst/>
            <a:gdLst/>
            <a:ahLst/>
            <a:cxnLst/>
            <a:rect r="r" b="b" t="t" l="l"/>
            <a:pathLst>
              <a:path h="4999883" w="4999883">
                <a:moveTo>
                  <a:pt x="0" y="0"/>
                </a:moveTo>
                <a:lnTo>
                  <a:pt x="4999882" y="0"/>
                </a:lnTo>
                <a:lnTo>
                  <a:pt x="4999882" y="4999883"/>
                </a:lnTo>
                <a:lnTo>
                  <a:pt x="0" y="4999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611281">
            <a:off x="11083668" y="-98906"/>
            <a:ext cx="1820454" cy="2383928"/>
          </a:xfrm>
          <a:custGeom>
            <a:avLst/>
            <a:gdLst/>
            <a:ahLst/>
            <a:cxnLst/>
            <a:rect r="r" b="b" t="t" l="l"/>
            <a:pathLst>
              <a:path h="2383928" w="1820454">
                <a:moveTo>
                  <a:pt x="0" y="0"/>
                </a:moveTo>
                <a:lnTo>
                  <a:pt x="1820454" y="0"/>
                </a:lnTo>
                <a:lnTo>
                  <a:pt x="1820454" y="2383927"/>
                </a:lnTo>
                <a:lnTo>
                  <a:pt x="0" y="23839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7874" y="7746807"/>
            <a:ext cx="859716" cy="1115957"/>
          </a:xfrm>
          <a:custGeom>
            <a:avLst/>
            <a:gdLst/>
            <a:ahLst/>
            <a:cxnLst/>
            <a:rect r="r" b="b" t="t" l="l"/>
            <a:pathLst>
              <a:path h="1115957" w="859716">
                <a:moveTo>
                  <a:pt x="0" y="0"/>
                </a:moveTo>
                <a:lnTo>
                  <a:pt x="859716" y="0"/>
                </a:lnTo>
                <a:lnTo>
                  <a:pt x="859716" y="1115956"/>
                </a:lnTo>
                <a:lnTo>
                  <a:pt x="0" y="11159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789970" y="3365700"/>
            <a:ext cx="10364432" cy="3771153"/>
          </a:xfrm>
          <a:custGeom>
            <a:avLst/>
            <a:gdLst/>
            <a:ahLst/>
            <a:cxnLst/>
            <a:rect r="r" b="b" t="t" l="l"/>
            <a:pathLst>
              <a:path h="3771153" w="10364432">
                <a:moveTo>
                  <a:pt x="0" y="0"/>
                </a:moveTo>
                <a:lnTo>
                  <a:pt x="10364432" y="0"/>
                </a:lnTo>
                <a:lnTo>
                  <a:pt x="10364432" y="3771153"/>
                </a:lnTo>
                <a:lnTo>
                  <a:pt x="0" y="377115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844" r="0" b="-84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2127" y="4010602"/>
            <a:ext cx="7146855" cy="247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KPIS TO TRACK POST-LAUNCH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49465" y="-17828702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1" y="0"/>
                </a:lnTo>
                <a:lnTo>
                  <a:pt x="32851811" y="32851811"/>
                </a:lnTo>
                <a:lnTo>
                  <a:pt x="0" y="328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5796" y="7907044"/>
            <a:ext cx="5408992" cy="4759913"/>
          </a:xfrm>
          <a:custGeom>
            <a:avLst/>
            <a:gdLst/>
            <a:ahLst/>
            <a:cxnLst/>
            <a:rect r="r" b="b" t="t" l="l"/>
            <a:pathLst>
              <a:path h="4759913" w="5408992">
                <a:moveTo>
                  <a:pt x="0" y="0"/>
                </a:moveTo>
                <a:lnTo>
                  <a:pt x="5408992" y="0"/>
                </a:lnTo>
                <a:lnTo>
                  <a:pt x="5408992" y="4759912"/>
                </a:lnTo>
                <a:lnTo>
                  <a:pt x="0" y="475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911463">
            <a:off x="14724362" y="-2395114"/>
            <a:ext cx="6707397" cy="5550371"/>
          </a:xfrm>
          <a:custGeom>
            <a:avLst/>
            <a:gdLst/>
            <a:ahLst/>
            <a:cxnLst/>
            <a:rect r="r" b="b" t="t" l="l"/>
            <a:pathLst>
              <a:path h="5550371" w="6707397">
                <a:moveTo>
                  <a:pt x="0" y="0"/>
                </a:moveTo>
                <a:lnTo>
                  <a:pt x="6707397" y="0"/>
                </a:lnTo>
                <a:lnTo>
                  <a:pt x="6707397" y="5550371"/>
                </a:lnTo>
                <a:lnTo>
                  <a:pt x="0" y="555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93466" y="8254713"/>
            <a:ext cx="1984594" cy="2007175"/>
          </a:xfrm>
          <a:custGeom>
            <a:avLst/>
            <a:gdLst/>
            <a:ahLst/>
            <a:cxnLst/>
            <a:rect r="r" b="b" t="t" l="l"/>
            <a:pathLst>
              <a:path h="2007175" w="1984594">
                <a:moveTo>
                  <a:pt x="0" y="0"/>
                </a:moveTo>
                <a:lnTo>
                  <a:pt x="1984594" y="0"/>
                </a:lnTo>
                <a:lnTo>
                  <a:pt x="1984594" y="2007174"/>
                </a:lnTo>
                <a:lnTo>
                  <a:pt x="0" y="200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90147">
            <a:off x="-1966012" y="-2532864"/>
            <a:ext cx="7333980" cy="7123128"/>
          </a:xfrm>
          <a:custGeom>
            <a:avLst/>
            <a:gdLst/>
            <a:ahLst/>
            <a:cxnLst/>
            <a:rect r="r" b="b" t="t" l="l"/>
            <a:pathLst>
              <a:path h="7123128" w="7333980">
                <a:moveTo>
                  <a:pt x="0" y="0"/>
                </a:moveTo>
                <a:lnTo>
                  <a:pt x="7333981" y="0"/>
                </a:lnTo>
                <a:lnTo>
                  <a:pt x="7333981" y="7123128"/>
                </a:lnTo>
                <a:lnTo>
                  <a:pt x="0" y="7123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83833" y="375619"/>
            <a:ext cx="9842599" cy="102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5"/>
              </a:lnSpc>
              <a:spcBef>
                <a:spcPct val="0"/>
              </a:spcBef>
            </a:pPr>
            <a:r>
              <a:rPr lang="en-US" sz="7819" strike="noStrike" u="none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GO-TO MARKET STRATEGY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3618" y="1962570"/>
            <a:ext cx="13675682" cy="758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Market Focus: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in 4 pilot cities — New York City, Los Angeles, San Francisco, and Chicago — targeting 18–35-year-old foodies, health-conscious users, culinary students, and R&amp;D professionals.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nfluencer Marketing &amp; Content Strategy: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Partner with 8 micro-influencers (5K–25K f</a:t>
            </a: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ollowers) on TikTok, Instagram, and YouTube Shorts to promote Flavor Forge with personal “Flavor Profiles,” grocery haul videos, and recipe trials.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College &amp; Culinary School Activations: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Collabora</a:t>
            </a: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 with food science and culinary schools ( UMass, Johnson &amp; Wales UCLA Extension) to recruit beta testers and host campus launch events with hands-on demos.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Brand </a:t>
            </a: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Partnerships: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Co-market with grocery chains: (Stop &amp; Shop, Aldi, Star Market,Big Y) and emerging food brands to integrate real products into personalized grocery lists and in-app flavor bundles.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Launch Promotions: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 early-access invite codes, free 30-day premium trials, and referral rewards ($5 credit per friend) to boost organic user acquisition.</a:t>
            </a:r>
          </a:p>
          <a:p>
            <a:pPr algn="l" marL="511468" indent="-255734" lvl="1">
              <a:lnSpc>
                <a:spcPts val="3316"/>
              </a:lnSpc>
              <a:buFont typeface="Arial"/>
              <a:buChar char="•"/>
            </a:pPr>
            <a:r>
              <a:rPr lang="en-US" b="true" sz="2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 Store &amp; Digital Presence:</a:t>
            </a:r>
          </a:p>
          <a:p>
            <a:pPr algn="l" marL="511468" indent="-255734" lvl="1">
              <a:lnSpc>
                <a:spcPts val="3316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Pre-launch landing page to capture 3,000+ waitlist signups; optimize App Store listings with preview videos, keywords, and testimonials for high discoverability.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3916" y="180975"/>
            <a:ext cx="12513022" cy="10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7"/>
              </a:lnSpc>
              <a:spcBef>
                <a:spcPct val="0"/>
              </a:spcBef>
            </a:pPr>
            <a:r>
              <a:rPr lang="en-US" sz="7935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GROWTH OF FLAVOR FORGE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614001">
            <a:off x="13821711" y="-2215341"/>
            <a:ext cx="4721366" cy="7113169"/>
          </a:xfrm>
          <a:custGeom>
            <a:avLst/>
            <a:gdLst/>
            <a:ahLst/>
            <a:cxnLst/>
            <a:rect r="r" b="b" t="t" l="l"/>
            <a:pathLst>
              <a:path h="7113169" w="4721366">
                <a:moveTo>
                  <a:pt x="0" y="0"/>
                </a:moveTo>
                <a:lnTo>
                  <a:pt x="4721366" y="0"/>
                </a:lnTo>
                <a:lnTo>
                  <a:pt x="4721366" y="7113169"/>
                </a:lnTo>
                <a:lnTo>
                  <a:pt x="0" y="7113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214725"/>
            <a:ext cx="9525" cy="16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1039" y="2139089"/>
            <a:ext cx="13186776" cy="703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859" indent="-286929" lvl="1">
              <a:lnSpc>
                <a:spcPts val="3721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features: add real-time food scanning, mood-based suggestions, and seasonal recipe updates.</a:t>
            </a:r>
          </a:p>
          <a:p>
            <a:pPr algn="l">
              <a:lnSpc>
                <a:spcPts val="3721"/>
              </a:lnSpc>
            </a:pPr>
          </a:p>
          <a:p>
            <a:pPr algn="l" marL="573859" indent="-286929" lvl="1">
              <a:lnSpc>
                <a:spcPts val="3721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with wearable tech (</a:t>
            </a: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 Health, Fitbit) to personalize by activity and health data.</a:t>
            </a:r>
          </a:p>
          <a:p>
            <a:pPr algn="l">
              <a:lnSpc>
                <a:spcPts val="3721"/>
              </a:lnSpc>
            </a:pPr>
          </a:p>
          <a:p>
            <a:pPr algn="l" marL="573859" indent="-286929" lvl="1">
              <a:lnSpc>
                <a:spcPts val="3721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paid tiers with perks: personalized grocery lists, cultural recipe bundles, and AR tastings.</a:t>
            </a:r>
          </a:p>
          <a:p>
            <a:pPr algn="l">
              <a:lnSpc>
                <a:spcPts val="3721"/>
              </a:lnSpc>
            </a:pPr>
          </a:p>
          <a:p>
            <a:pPr algn="l" marL="573859" indent="-286929" lvl="1">
              <a:lnSpc>
                <a:spcPts val="3721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 user data to release targeted “flavor drops” (limited recipe packs inspired by trending tastes).</a:t>
            </a:r>
          </a:p>
          <a:p>
            <a:pPr algn="l">
              <a:lnSpc>
                <a:spcPts val="3721"/>
              </a:lnSpc>
            </a:pPr>
          </a:p>
          <a:p>
            <a:pPr algn="l" marL="573859" indent="-286929" lvl="1">
              <a:lnSpc>
                <a:spcPts val="3721"/>
              </a:lnSpc>
              <a:buFont typeface="Arial"/>
              <a:buChar char="•"/>
            </a:pPr>
            <a:r>
              <a:rPr lang="en-US" sz="265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globally with cultural flavor localization — include Latin American, Asian, African cuisines.</a:t>
            </a:r>
          </a:p>
          <a:p>
            <a:pPr algn="l">
              <a:lnSpc>
                <a:spcPts val="3721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3452" y="-1555607"/>
            <a:ext cx="11670743" cy="13131017"/>
            <a:chOff x="0" y="0"/>
            <a:chExt cx="3073776" cy="34583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3776" cy="3458375"/>
            </a:xfrm>
            <a:custGeom>
              <a:avLst/>
              <a:gdLst/>
              <a:ahLst/>
              <a:cxnLst/>
              <a:rect r="r" b="b" t="t" l="l"/>
              <a:pathLst>
                <a:path h="3458375" w="3073776">
                  <a:moveTo>
                    <a:pt x="0" y="0"/>
                  </a:moveTo>
                  <a:lnTo>
                    <a:pt x="3073776" y="0"/>
                  </a:lnTo>
                  <a:lnTo>
                    <a:pt x="3073776" y="3458375"/>
                  </a:lnTo>
                  <a:lnTo>
                    <a:pt x="0" y="3458375"/>
                  </a:lnTo>
                  <a:close/>
                </a:path>
              </a:pathLst>
            </a:custGeom>
            <a:solidFill>
              <a:srgbClr val="6D0E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73776" cy="351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20815" y="2672998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061" t="0" r="-7061" b="0"/>
              </a:stretch>
            </a:blipFill>
            <a:ln w="238125" cap="sq">
              <a:solidFill>
                <a:srgbClr val="6D0E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1050182">
            <a:off x="-896851" y="7047067"/>
            <a:ext cx="4703945" cy="4645146"/>
          </a:xfrm>
          <a:custGeom>
            <a:avLst/>
            <a:gdLst/>
            <a:ahLst/>
            <a:cxnLst/>
            <a:rect r="r" b="b" t="t" l="l"/>
            <a:pathLst>
              <a:path h="4645146" w="4703945">
                <a:moveTo>
                  <a:pt x="0" y="0"/>
                </a:moveTo>
                <a:lnTo>
                  <a:pt x="4703946" y="0"/>
                </a:lnTo>
                <a:lnTo>
                  <a:pt x="4703946" y="4645146"/>
                </a:lnTo>
                <a:lnTo>
                  <a:pt x="0" y="464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67278" y="7546037"/>
            <a:ext cx="3606174" cy="3647205"/>
          </a:xfrm>
          <a:custGeom>
            <a:avLst/>
            <a:gdLst/>
            <a:ahLst/>
            <a:cxnLst/>
            <a:rect r="r" b="b" t="t" l="l"/>
            <a:pathLst>
              <a:path h="3647205" w="3606174">
                <a:moveTo>
                  <a:pt x="0" y="0"/>
                </a:moveTo>
                <a:lnTo>
                  <a:pt x="3606174" y="0"/>
                </a:lnTo>
                <a:lnTo>
                  <a:pt x="3606174" y="3647205"/>
                </a:lnTo>
                <a:lnTo>
                  <a:pt x="0" y="3647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77288" y="-2742657"/>
            <a:ext cx="4789897" cy="4789897"/>
          </a:xfrm>
          <a:custGeom>
            <a:avLst/>
            <a:gdLst/>
            <a:ahLst/>
            <a:cxnLst/>
            <a:rect r="r" b="b" t="t" l="l"/>
            <a:pathLst>
              <a:path h="4789897" w="4789897">
                <a:moveTo>
                  <a:pt x="0" y="0"/>
                </a:moveTo>
                <a:lnTo>
                  <a:pt x="4789897" y="0"/>
                </a:lnTo>
                <a:lnTo>
                  <a:pt x="4789897" y="4789897"/>
                </a:lnTo>
                <a:lnTo>
                  <a:pt x="0" y="4789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19521">
            <a:off x="-301131" y="-3943085"/>
            <a:ext cx="5897593" cy="5897593"/>
          </a:xfrm>
          <a:custGeom>
            <a:avLst/>
            <a:gdLst/>
            <a:ahLst/>
            <a:cxnLst/>
            <a:rect r="r" b="b" t="t" l="l"/>
            <a:pathLst>
              <a:path h="5897593" w="5897593">
                <a:moveTo>
                  <a:pt x="0" y="0"/>
                </a:moveTo>
                <a:lnTo>
                  <a:pt x="5897594" y="0"/>
                </a:lnTo>
                <a:lnTo>
                  <a:pt x="5897594" y="5897593"/>
                </a:lnTo>
                <a:lnTo>
                  <a:pt x="0" y="589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8881" y="3052188"/>
            <a:ext cx="6578407" cy="465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4"/>
              </a:lnSpc>
            </a:pPr>
            <a:r>
              <a:rPr lang="en-US" sz="7509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AFTER MARKET STRATEGY (RETROFIT AND EXPANSION)</a:t>
            </a:r>
          </a:p>
          <a:p>
            <a:pPr algn="l" marL="0" indent="0" lvl="0">
              <a:lnSpc>
                <a:spcPts val="7284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8562710"/>
            <a:ext cx="2570147" cy="2754027"/>
          </a:xfrm>
          <a:custGeom>
            <a:avLst/>
            <a:gdLst/>
            <a:ahLst/>
            <a:cxnLst/>
            <a:rect r="r" b="b" t="t" l="l"/>
            <a:pathLst>
              <a:path h="2754027" w="2570147">
                <a:moveTo>
                  <a:pt x="0" y="0"/>
                </a:moveTo>
                <a:lnTo>
                  <a:pt x="2570147" y="0"/>
                </a:lnTo>
                <a:lnTo>
                  <a:pt x="2570147" y="2754027"/>
                </a:lnTo>
                <a:lnTo>
                  <a:pt x="0" y="2754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139238" y="4214725"/>
            <a:ext cx="9525" cy="16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520488" y="429487"/>
            <a:ext cx="6255442" cy="963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201" indent="-25860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Leverage B2B Opportunities: Provide flavor trend analytics and personalized menu insights to restaurants, meal kit companies, and grocery retailers.</a:t>
            </a:r>
          </a:p>
          <a:p>
            <a:pPr algn="l">
              <a:lnSpc>
                <a:spcPts val="3353"/>
              </a:lnSpc>
            </a:pPr>
          </a:p>
          <a:p>
            <a:pPr algn="l" marL="517201" indent="-25860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Launch Flavor Forge Marketplace: Sell branded spice blends, cooking tools, and curated pantry bundles directly through the app.</a:t>
            </a:r>
          </a:p>
          <a:p>
            <a:pPr algn="l">
              <a:lnSpc>
                <a:spcPts val="3353"/>
              </a:lnSpc>
            </a:pPr>
          </a:p>
          <a:p>
            <a:pPr algn="l" marL="517201" indent="-25860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Introduce Flavor Forge Kids: Create a child-friendly version focused on healthy eating habits and family-oriented recipes.</a:t>
            </a:r>
          </a:p>
          <a:p>
            <a:pPr algn="l">
              <a:lnSpc>
                <a:spcPts val="3353"/>
              </a:lnSpc>
            </a:pPr>
          </a:p>
          <a:p>
            <a:pPr algn="l" marL="517201" indent="-25860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Bundle with Wellness Platforms: Partner with fitness, health tracking, and food delivery apps to offer integrated subscription plans.</a:t>
            </a:r>
          </a:p>
          <a:p>
            <a:pPr algn="l">
              <a:lnSpc>
                <a:spcPts val="3353"/>
              </a:lnSpc>
            </a:pPr>
          </a:p>
          <a:p>
            <a:pPr algn="l" marL="517201" indent="-25860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Enter Corporate Wellness Space: Offer AI-powered meal planning tools for employee health programs and workplace nutrition.</a:t>
            </a:r>
          </a:p>
          <a:p>
            <a:pPr algn="ctr">
              <a:lnSpc>
                <a:spcPts val="3073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093" y="3308944"/>
            <a:ext cx="8115300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ROADMAP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482921" y="6258599"/>
            <a:ext cx="5307535" cy="6749965"/>
          </a:xfrm>
          <a:custGeom>
            <a:avLst/>
            <a:gdLst/>
            <a:ahLst/>
            <a:cxnLst/>
            <a:rect r="r" b="b" t="t" l="l"/>
            <a:pathLst>
              <a:path h="6749965" w="5307535">
                <a:moveTo>
                  <a:pt x="0" y="0"/>
                </a:moveTo>
                <a:lnTo>
                  <a:pt x="5307536" y="0"/>
                </a:lnTo>
                <a:lnTo>
                  <a:pt x="5307536" y="6749965"/>
                </a:lnTo>
                <a:lnTo>
                  <a:pt x="0" y="6749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6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606776" y="-270438"/>
            <a:ext cx="2424795" cy="2598276"/>
          </a:xfrm>
          <a:custGeom>
            <a:avLst/>
            <a:gdLst/>
            <a:ahLst/>
            <a:cxnLst/>
            <a:rect r="r" b="b" t="t" l="l"/>
            <a:pathLst>
              <a:path h="2598276" w="2424795">
                <a:moveTo>
                  <a:pt x="2424795" y="0"/>
                </a:moveTo>
                <a:lnTo>
                  <a:pt x="0" y="0"/>
                </a:lnTo>
                <a:lnTo>
                  <a:pt x="0" y="2598276"/>
                </a:lnTo>
                <a:lnTo>
                  <a:pt x="2424795" y="2598276"/>
                </a:lnTo>
                <a:lnTo>
                  <a:pt x="24247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431112" y="432551"/>
            <a:ext cx="5279157" cy="231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8"/>
              </a:lnSpc>
              <a:spcBef>
                <a:spcPct val="0"/>
              </a:spcBef>
            </a:pPr>
            <a:r>
              <a:rPr lang="en-US" b="true" sz="22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🚀 Version 1.0 — MVP Launch (Q3 2025)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meal suggestions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list generation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dietary filters (vegan, gluten-free)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AI flavor pairing engine</a:t>
            </a:r>
          </a:p>
          <a:p>
            <a:pPr algn="ctr">
              <a:lnSpc>
                <a:spcPts val="2538"/>
              </a:lnSpc>
              <a:spcBef>
                <a:spcPct val="0"/>
              </a:spcBef>
            </a:pPr>
            <a:r>
              <a:rPr lang="en-US" sz="1813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USA (NYC, LA, SF, Chicago)</a:t>
            </a:r>
          </a:p>
          <a:p>
            <a:pPr algn="ctr">
              <a:lnSpc>
                <a:spcPts val="253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34767" y="432551"/>
            <a:ext cx="5287938" cy="231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b="true" sz="2213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🌟 Version 1.5 — Core Refinement (Q1 2026)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Mood-based meal suggestions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customization &amp; onboarding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grocery list UI</a:t>
            </a:r>
          </a:p>
          <a:p>
            <a:pPr algn="l" marL="391510" indent="-195755" lvl="1">
              <a:lnSpc>
                <a:spcPts val="2538"/>
              </a:lnSpc>
              <a:buFont typeface="Arial"/>
              <a:buChar char="•"/>
            </a:pPr>
            <a:r>
              <a:rPr lang="en-US" sz="181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food brand partnerships</a:t>
            </a:r>
          </a:p>
          <a:p>
            <a:pPr algn="ctr">
              <a:lnSpc>
                <a:spcPts val="2538"/>
              </a:lnSpc>
            </a:pPr>
            <a:r>
              <a:rPr lang="en-US" sz="1813" strike="noStrike" u="none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USA + Canada</a:t>
            </a:r>
          </a:p>
          <a:p>
            <a:pPr algn="ctr">
              <a:lnSpc>
                <a:spcPts val="253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10925" y="3955851"/>
            <a:ext cx="5937870" cy="230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✨ Version 2.0 — Ecosystem Integration (Q3 2026)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delivery app integration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 trends analytics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Gamification (badges, challenges)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sharing of flavor profiles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1809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USA, Canada, UK, Australia</a:t>
            </a:r>
          </a:p>
          <a:p>
            <a:pPr algn="ctr">
              <a:lnSpc>
                <a:spcPts val="240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08259" y="3955851"/>
            <a:ext cx="5951041" cy="200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📈 Version 2.5 — B2B &amp; Research Tools (Q1 2027)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for food brands/researchers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Ingredient pairing API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&amp; regional dish suggestions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1809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North America + Western Europe</a:t>
            </a:r>
          </a:p>
          <a:p>
            <a:pPr algn="ctr">
              <a:lnSpc>
                <a:spcPts val="25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010925" y="7261479"/>
            <a:ext cx="5929461" cy="199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🌍 Version 3.0 — Global Expansion (Q3–Q4 2027)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 support (Spanish, French, Hindi, etc.)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Localized flavor databases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partnerships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1809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Asia, Latin America, Europe, Middle East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34767" y="7261479"/>
            <a:ext cx="5303044" cy="199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🧡 Version 3.5+ — Personal AI Chef (2028+)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Voice assistant integration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Chef with cooking walkthroughs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Fridge-based meal suggestions</a:t>
            </a:r>
          </a:p>
          <a:p>
            <a:pPr algn="l" marL="390778" indent="-195389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Optional smart kitchen sync</a:t>
            </a:r>
          </a:p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sz="1809">
                <a:solidFill>
                  <a:srgbClr val="D659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Global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563868" y="3362236"/>
            <a:ext cx="108709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563868" y="6883684"/>
            <a:ext cx="108709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0998266" y="180490"/>
            <a:ext cx="0" cy="99260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9672" y="209550"/>
            <a:ext cx="9088656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KEY STAKEHOLDERS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095809" y="8813309"/>
            <a:ext cx="1023207" cy="1328177"/>
          </a:xfrm>
          <a:custGeom>
            <a:avLst/>
            <a:gdLst/>
            <a:ahLst/>
            <a:cxnLst/>
            <a:rect r="r" b="b" t="t" l="l"/>
            <a:pathLst>
              <a:path h="1328177" w="1023207">
                <a:moveTo>
                  <a:pt x="0" y="0"/>
                </a:moveTo>
                <a:lnTo>
                  <a:pt x="1023207" y="0"/>
                </a:lnTo>
                <a:lnTo>
                  <a:pt x="1023207" y="1328177"/>
                </a:lnTo>
                <a:lnTo>
                  <a:pt x="0" y="1328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04825" y="1667275"/>
            <a:ext cx="14509032" cy="8238630"/>
          </a:xfrm>
          <a:custGeom>
            <a:avLst/>
            <a:gdLst/>
            <a:ahLst/>
            <a:cxnLst/>
            <a:rect r="r" b="b" t="t" l="l"/>
            <a:pathLst>
              <a:path h="8238630" w="14509032">
                <a:moveTo>
                  <a:pt x="0" y="0"/>
                </a:moveTo>
                <a:lnTo>
                  <a:pt x="14509031" y="0"/>
                </a:lnTo>
                <a:lnTo>
                  <a:pt x="14509031" y="8238630"/>
                </a:lnTo>
                <a:lnTo>
                  <a:pt x="0" y="823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7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2560" y="503302"/>
            <a:ext cx="9358341" cy="139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55"/>
              </a:lnSpc>
              <a:spcBef>
                <a:spcPct val="0"/>
              </a:spcBef>
            </a:pPr>
            <a:r>
              <a:rPr lang="en-US" sz="10779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FIGMA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51559" y="4214725"/>
            <a:ext cx="12384881" cy="16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0"/>
              </a:lnSpc>
              <a:spcBef>
                <a:spcPct val="0"/>
              </a:spcBef>
            </a:pPr>
            <a:r>
              <a:rPr lang="en-US" sz="9743" u="sng">
                <a:solidFill>
                  <a:srgbClr val="6D0E00"/>
                </a:solidFill>
                <a:latin typeface="Tropika"/>
                <a:ea typeface="Tropika"/>
                <a:cs typeface="Tropika"/>
                <a:sym typeface="Tropika"/>
                <a:hlinkClick r:id="rId2" tooltip="https://www.figma.com/design/JdHs8OwqLPD48VIPsiYR51/ProductManagement?node-id=0-1&amp;t=AnSdL3T55GwUHHJL-1"/>
              </a:rPr>
              <a:t>CLICK HERE FOR THE BOARD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4" y="4535594"/>
            <a:ext cx="4594520" cy="6735777"/>
          </a:xfrm>
          <a:custGeom>
            <a:avLst/>
            <a:gdLst/>
            <a:ahLst/>
            <a:cxnLst/>
            <a:rect r="r" b="b" t="t" l="l"/>
            <a:pathLst>
              <a:path h="6735777" w="4594520">
                <a:moveTo>
                  <a:pt x="0" y="0"/>
                </a:moveTo>
                <a:lnTo>
                  <a:pt x="4594521" y="0"/>
                </a:lnTo>
                <a:lnTo>
                  <a:pt x="4594521" y="6735776"/>
                </a:lnTo>
                <a:lnTo>
                  <a:pt x="0" y="673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363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3137" y="4325654"/>
            <a:ext cx="2984863" cy="6735777"/>
          </a:xfrm>
          <a:custGeom>
            <a:avLst/>
            <a:gdLst/>
            <a:ahLst/>
            <a:cxnLst/>
            <a:rect r="r" b="b" t="t" l="l"/>
            <a:pathLst>
              <a:path h="6735777" w="2984863">
                <a:moveTo>
                  <a:pt x="0" y="0"/>
                </a:moveTo>
                <a:lnTo>
                  <a:pt x="2984863" y="0"/>
                </a:lnTo>
                <a:lnTo>
                  <a:pt x="2984863" y="6735777"/>
                </a:lnTo>
                <a:lnTo>
                  <a:pt x="0" y="673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31" t="-195" r="0" b="-1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1887">
            <a:off x="6355282" y="1549188"/>
            <a:ext cx="5577437" cy="4907546"/>
          </a:xfrm>
          <a:custGeom>
            <a:avLst/>
            <a:gdLst/>
            <a:ahLst/>
            <a:cxnLst/>
            <a:rect r="r" b="b" t="t" l="l"/>
            <a:pathLst>
              <a:path h="4907546" w="5577437">
                <a:moveTo>
                  <a:pt x="0" y="0"/>
                </a:moveTo>
                <a:lnTo>
                  <a:pt x="5577436" y="0"/>
                </a:lnTo>
                <a:lnTo>
                  <a:pt x="5577436" y="4907546"/>
                </a:lnTo>
                <a:lnTo>
                  <a:pt x="0" y="490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1887">
            <a:off x="1981896" y="4811053"/>
            <a:ext cx="5247677" cy="4617393"/>
          </a:xfrm>
          <a:custGeom>
            <a:avLst/>
            <a:gdLst/>
            <a:ahLst/>
            <a:cxnLst/>
            <a:rect r="r" b="b" t="t" l="l"/>
            <a:pathLst>
              <a:path h="4617393" w="5247677">
                <a:moveTo>
                  <a:pt x="0" y="0"/>
                </a:moveTo>
                <a:lnTo>
                  <a:pt x="5247677" y="0"/>
                </a:lnTo>
                <a:lnTo>
                  <a:pt x="5247677" y="4617394"/>
                </a:lnTo>
                <a:lnTo>
                  <a:pt x="0" y="4617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887">
            <a:off x="10658235" y="4988671"/>
            <a:ext cx="5577437" cy="4907546"/>
          </a:xfrm>
          <a:custGeom>
            <a:avLst/>
            <a:gdLst/>
            <a:ahLst/>
            <a:cxnLst/>
            <a:rect r="r" b="b" t="t" l="l"/>
            <a:pathLst>
              <a:path h="4907546" w="5577437">
                <a:moveTo>
                  <a:pt x="0" y="0"/>
                </a:moveTo>
                <a:lnTo>
                  <a:pt x="5577436" y="0"/>
                </a:lnTo>
                <a:lnTo>
                  <a:pt x="5577436" y="4907546"/>
                </a:lnTo>
                <a:lnTo>
                  <a:pt x="0" y="490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61017">
            <a:off x="12788672" y="-2442818"/>
            <a:ext cx="6810022" cy="5890669"/>
          </a:xfrm>
          <a:custGeom>
            <a:avLst/>
            <a:gdLst/>
            <a:ahLst/>
            <a:cxnLst/>
            <a:rect r="r" b="b" t="t" l="l"/>
            <a:pathLst>
              <a:path h="5890669" w="6810022">
                <a:moveTo>
                  <a:pt x="0" y="0"/>
                </a:moveTo>
                <a:lnTo>
                  <a:pt x="6810022" y="0"/>
                </a:lnTo>
                <a:lnTo>
                  <a:pt x="6810022" y="5890669"/>
                </a:lnTo>
                <a:lnTo>
                  <a:pt x="0" y="589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86963" y="-1326080"/>
            <a:ext cx="5087165" cy="4209629"/>
          </a:xfrm>
          <a:custGeom>
            <a:avLst/>
            <a:gdLst/>
            <a:ahLst/>
            <a:cxnLst/>
            <a:rect r="r" b="b" t="t" l="l"/>
            <a:pathLst>
              <a:path h="4209629" w="5087165">
                <a:moveTo>
                  <a:pt x="0" y="0"/>
                </a:moveTo>
                <a:lnTo>
                  <a:pt x="5087165" y="0"/>
                </a:lnTo>
                <a:lnTo>
                  <a:pt x="5087165" y="4209629"/>
                </a:lnTo>
                <a:lnTo>
                  <a:pt x="0" y="4209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05735" y="353348"/>
            <a:ext cx="8115300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PRODUCT 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1050" y="2991744"/>
            <a:ext cx="4745900" cy="213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9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95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R&amp;D and consumer insights via data-driven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6017" y="6205689"/>
            <a:ext cx="4859055" cy="229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3"/>
              </a:lnSpc>
              <a:spcBef>
                <a:spcPct val="0"/>
              </a:spcBef>
            </a:pPr>
            <a:r>
              <a:rPr lang="en-US" sz="42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</a:t>
            </a:r>
            <a:r>
              <a:rPr lang="en-US" sz="42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ocratize flavor innovation through 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8846" y="6053712"/>
            <a:ext cx="4824831" cy="280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</a:t>
            </a:r>
            <a:r>
              <a:rPr lang="en-US" sz="3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ower chefs, brands, and food scientists to create ahead of the curve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6407">
            <a:off x="14429895" y="-989171"/>
            <a:ext cx="5658810" cy="5496120"/>
          </a:xfrm>
          <a:custGeom>
            <a:avLst/>
            <a:gdLst/>
            <a:ahLst/>
            <a:cxnLst/>
            <a:rect r="r" b="b" t="t" l="l"/>
            <a:pathLst>
              <a:path h="5496120" w="5658810">
                <a:moveTo>
                  <a:pt x="0" y="0"/>
                </a:moveTo>
                <a:lnTo>
                  <a:pt x="5658810" y="0"/>
                </a:lnTo>
                <a:lnTo>
                  <a:pt x="5658810" y="5496119"/>
                </a:lnTo>
                <a:lnTo>
                  <a:pt x="0" y="549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69499">
            <a:off x="15007135" y="5392454"/>
            <a:ext cx="4849458" cy="4788840"/>
          </a:xfrm>
          <a:custGeom>
            <a:avLst/>
            <a:gdLst/>
            <a:ahLst/>
            <a:cxnLst/>
            <a:rect r="r" b="b" t="t" l="l"/>
            <a:pathLst>
              <a:path h="4788840" w="4849458">
                <a:moveTo>
                  <a:pt x="0" y="0"/>
                </a:moveTo>
                <a:lnTo>
                  <a:pt x="4849458" y="0"/>
                </a:lnTo>
                <a:lnTo>
                  <a:pt x="4849458" y="4788840"/>
                </a:lnTo>
                <a:lnTo>
                  <a:pt x="0" y="478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83697" y="8987862"/>
            <a:ext cx="2424795" cy="2598276"/>
          </a:xfrm>
          <a:custGeom>
            <a:avLst/>
            <a:gdLst/>
            <a:ahLst/>
            <a:cxnLst/>
            <a:rect r="r" b="b" t="t" l="l"/>
            <a:pathLst>
              <a:path h="2598276" w="2424795">
                <a:moveTo>
                  <a:pt x="2424794" y="0"/>
                </a:moveTo>
                <a:lnTo>
                  <a:pt x="0" y="0"/>
                </a:lnTo>
                <a:lnTo>
                  <a:pt x="0" y="2598276"/>
                </a:lnTo>
                <a:lnTo>
                  <a:pt x="2424794" y="2598276"/>
                </a:lnTo>
                <a:lnTo>
                  <a:pt x="24247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53610" y="1466037"/>
            <a:ext cx="14881300" cy="726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Flavor Forge</a:t>
            </a: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just another food app — it’s an AI-powered ecosystem that reimagines how we experience flavor, heal</a:t>
            </a: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th, and food innovation.</a:t>
            </a:r>
          </a:p>
          <a:p>
            <a:pPr algn="l">
              <a:lnSpc>
                <a:spcPts val="3060"/>
              </a:lnSpc>
            </a:pPr>
          </a:p>
          <a:p>
            <a:pPr algn="l">
              <a:lnSpc>
                <a:spcPts val="3060"/>
              </a:lnSpc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solving the gaps in today’s food-tech landscape, we provide hyper-personalized, adaptive culinary experiences tailored to individual taste profiles, moods, and dietary needs — all while promoting sustainable habits and data-driven decisions.</a:t>
            </a:r>
          </a:p>
          <a:p>
            <a:pPr algn="l">
              <a:lnSpc>
                <a:spcPts val="3060"/>
              </a:lnSpc>
            </a:pPr>
          </a:p>
          <a:p>
            <a:pPr algn="l">
              <a:lnSpc>
                <a:spcPts val="3060"/>
              </a:lnSpc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vision is supported by:</a:t>
            </a:r>
          </a:p>
          <a:p>
            <a:pPr algn="l" marL="471961" indent="-235981" lvl="1">
              <a:lnSpc>
                <a:spcPts val="3060"/>
              </a:lnSpc>
              <a:buFont typeface="Arial"/>
              <a:buChar char="•"/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clearly defined MVP built on AI personalization and grocery integration</a:t>
            </a:r>
          </a:p>
          <a:p>
            <a:pPr algn="l" marL="471961" indent="-235981" lvl="1">
              <a:lnSpc>
                <a:spcPts val="3060"/>
              </a:lnSpc>
              <a:buFont typeface="Arial"/>
              <a:buChar char="•"/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6-month product launch roadmap that transitions seamlessly into a long-term tech roadmap</a:t>
            </a:r>
          </a:p>
          <a:p>
            <a:pPr algn="l" marL="471961" indent="-235981" lvl="1">
              <a:lnSpc>
                <a:spcPts val="3060"/>
              </a:lnSpc>
              <a:buFont typeface="Arial"/>
              <a:buChar char="•"/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strategic go-to-market plan focused on early adopters, influencer marketing, and B2B brand alignment</a:t>
            </a:r>
          </a:p>
          <a:p>
            <a:pPr algn="l" marL="471961" indent="-235981" lvl="1">
              <a:lnSpc>
                <a:spcPts val="3060"/>
              </a:lnSpc>
              <a:buFont typeface="Arial"/>
              <a:buChar char="•"/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Proactive risk identification and cost mitigation strategies that protect scale and longevity</a:t>
            </a:r>
          </a:p>
          <a:p>
            <a:pPr algn="l" marL="471961" indent="-235981" lvl="1">
              <a:lnSpc>
                <a:spcPts val="3060"/>
              </a:lnSpc>
              <a:buFont typeface="Arial"/>
              <a:buChar char="•"/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stakeholder engagement across product, culinary, marketing, and data science teams</a:t>
            </a:r>
          </a:p>
          <a:p>
            <a:pPr algn="l">
              <a:lnSpc>
                <a:spcPts val="3060"/>
              </a:lnSpc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features like Flavor Forge Kids, B2B analytics tools, and a scalable marketplace, we extend our impact well beyond individual users — empowering chefs, food brands, and families alike.</a:t>
            </a:r>
          </a:p>
          <a:p>
            <a:pPr algn="l">
              <a:lnSpc>
                <a:spcPts val="3060"/>
              </a:lnSpc>
            </a:pPr>
          </a:p>
          <a:p>
            <a:pPr algn="l">
              <a:lnSpc>
                <a:spcPts val="3060"/>
              </a:lnSpc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combining real-time user data, emotional cues, and cultural flavor mapping, Flavor Forge is uniquely positioned to become the go-to platform for personalized eating worldwide.</a:t>
            </a:r>
          </a:p>
          <a:p>
            <a:pPr algn="l">
              <a:lnSpc>
                <a:spcPts val="3060"/>
              </a:lnSpc>
            </a:pPr>
            <a:r>
              <a:rPr lang="en-US" sz="2186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don’t just recommend food — we redefine flavor innovation, one profile at a time</a:t>
            </a:r>
            <a:r>
              <a:rPr lang="en-US" sz="2186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30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61433" y="8388343"/>
            <a:ext cx="10465654" cy="1739915"/>
          </a:xfrm>
          <a:custGeom>
            <a:avLst/>
            <a:gdLst/>
            <a:ahLst/>
            <a:cxnLst/>
            <a:rect r="r" b="b" t="t" l="l"/>
            <a:pathLst>
              <a:path h="1739915" w="10465654">
                <a:moveTo>
                  <a:pt x="0" y="0"/>
                </a:moveTo>
                <a:lnTo>
                  <a:pt x="10465654" y="0"/>
                </a:lnTo>
                <a:lnTo>
                  <a:pt x="10465654" y="1739914"/>
                </a:lnTo>
                <a:lnTo>
                  <a:pt x="0" y="1739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4051" y="56867"/>
            <a:ext cx="8115300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447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3855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7468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08567">
            <a:off x="-1048570" y="-2308307"/>
            <a:ext cx="4602926" cy="5150127"/>
          </a:xfrm>
          <a:custGeom>
            <a:avLst/>
            <a:gdLst/>
            <a:ahLst/>
            <a:cxnLst/>
            <a:rect r="r" b="b" t="t" l="l"/>
            <a:pathLst>
              <a:path h="5150127" w="4602926">
                <a:moveTo>
                  <a:pt x="0" y="0"/>
                </a:moveTo>
                <a:lnTo>
                  <a:pt x="4602926" y="0"/>
                </a:lnTo>
                <a:lnTo>
                  <a:pt x="4602926" y="5150127"/>
                </a:lnTo>
                <a:lnTo>
                  <a:pt x="0" y="5150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65924" y="-1556182"/>
            <a:ext cx="5123309" cy="4508512"/>
          </a:xfrm>
          <a:custGeom>
            <a:avLst/>
            <a:gdLst/>
            <a:ahLst/>
            <a:cxnLst/>
            <a:rect r="r" b="b" t="t" l="l"/>
            <a:pathLst>
              <a:path h="4508512" w="5123309">
                <a:moveTo>
                  <a:pt x="0" y="0"/>
                </a:moveTo>
                <a:lnTo>
                  <a:pt x="5123309" y="0"/>
                </a:lnTo>
                <a:lnTo>
                  <a:pt x="5123309" y="4508513"/>
                </a:lnTo>
                <a:lnTo>
                  <a:pt x="0" y="450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7528" y="165252"/>
            <a:ext cx="12189470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WHO THIS IS</a:t>
            </a: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 FOR??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152362">
            <a:off x="14979681" y="9159864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97944">
            <a:off x="-1650574" y="8585742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893" y="8863528"/>
            <a:ext cx="1659391" cy="1778112"/>
          </a:xfrm>
          <a:custGeom>
            <a:avLst/>
            <a:gdLst/>
            <a:ahLst/>
            <a:cxnLst/>
            <a:rect r="r" b="b" t="t" l="l"/>
            <a:pathLst>
              <a:path h="1778112" w="1659391">
                <a:moveTo>
                  <a:pt x="0" y="0"/>
                </a:moveTo>
                <a:lnTo>
                  <a:pt x="1659391" y="0"/>
                </a:lnTo>
                <a:lnTo>
                  <a:pt x="1659391" y="1778112"/>
                </a:lnTo>
                <a:lnTo>
                  <a:pt x="0" y="1778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6170592" y="8508888"/>
            <a:ext cx="1659391" cy="1778112"/>
          </a:xfrm>
          <a:custGeom>
            <a:avLst/>
            <a:gdLst/>
            <a:ahLst/>
            <a:cxnLst/>
            <a:rect r="r" b="b" t="t" l="l"/>
            <a:pathLst>
              <a:path h="1778112" w="1659391">
                <a:moveTo>
                  <a:pt x="1659392" y="0"/>
                </a:moveTo>
                <a:lnTo>
                  <a:pt x="0" y="0"/>
                </a:lnTo>
                <a:lnTo>
                  <a:pt x="0" y="1778112"/>
                </a:lnTo>
                <a:lnTo>
                  <a:pt x="1659392" y="1778112"/>
                </a:lnTo>
                <a:lnTo>
                  <a:pt x="16593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415876" y="4581140"/>
            <a:ext cx="4282388" cy="4282388"/>
          </a:xfrm>
          <a:custGeom>
            <a:avLst/>
            <a:gdLst/>
            <a:ahLst/>
            <a:cxnLst/>
            <a:rect r="r" b="b" t="t" l="l"/>
            <a:pathLst>
              <a:path h="4282388" w="4282388">
                <a:moveTo>
                  <a:pt x="0" y="0"/>
                </a:moveTo>
                <a:lnTo>
                  <a:pt x="4282388" y="0"/>
                </a:lnTo>
                <a:lnTo>
                  <a:pt x="4282388" y="4282388"/>
                </a:lnTo>
                <a:lnTo>
                  <a:pt x="0" y="428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6607" y="5600916"/>
            <a:ext cx="2996208" cy="154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4"/>
              </a:lnSpc>
              <a:spcBef>
                <a:spcPct val="0"/>
              </a:spcBef>
            </a:pPr>
            <a:r>
              <a:rPr lang="en-US" sz="4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🧑‍🍳 Culinary</a:t>
            </a:r>
          </a:p>
          <a:p>
            <a:pPr algn="ctr">
              <a:lnSpc>
                <a:spcPts val="5894"/>
              </a:lnSpc>
              <a:spcBef>
                <a:spcPct val="0"/>
              </a:spcBef>
            </a:pPr>
            <a:r>
              <a:rPr lang="en-US" sz="42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R&amp;D Teams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8493" y="5390732"/>
            <a:ext cx="3574678" cy="231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42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🏢 Food &amp; Beverage Startups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2722" y="5427655"/>
            <a:ext cx="3018446" cy="231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42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🛒 CPG Brand Managers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96901" y="5427655"/>
            <a:ext cx="2900163" cy="231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  <a:spcBef>
                <a:spcPct val="0"/>
              </a:spcBef>
            </a:pPr>
            <a:r>
              <a:rPr lang="en-US" sz="42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🎓 Food Science Researchers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814280"/>
            <a:ext cx="11670743" cy="13131017"/>
            <a:chOff x="0" y="0"/>
            <a:chExt cx="3073776" cy="34583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3776" cy="3458375"/>
            </a:xfrm>
            <a:custGeom>
              <a:avLst/>
              <a:gdLst/>
              <a:ahLst/>
              <a:cxnLst/>
              <a:rect r="r" b="b" t="t" l="l"/>
              <a:pathLst>
                <a:path h="3458375" w="3073776">
                  <a:moveTo>
                    <a:pt x="0" y="0"/>
                  </a:moveTo>
                  <a:lnTo>
                    <a:pt x="3073776" y="0"/>
                  </a:lnTo>
                  <a:lnTo>
                    <a:pt x="3073776" y="3458375"/>
                  </a:lnTo>
                  <a:lnTo>
                    <a:pt x="0" y="3458375"/>
                  </a:lnTo>
                  <a:close/>
                </a:path>
              </a:pathLst>
            </a:custGeom>
            <a:solidFill>
              <a:srgbClr val="6D0E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073776" cy="351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066996">
            <a:off x="14917467" y="-1675455"/>
            <a:ext cx="4683667" cy="4683667"/>
          </a:xfrm>
          <a:custGeom>
            <a:avLst/>
            <a:gdLst/>
            <a:ahLst/>
            <a:cxnLst/>
            <a:rect r="r" b="b" t="t" l="l"/>
            <a:pathLst>
              <a:path h="4683667" w="4683667">
                <a:moveTo>
                  <a:pt x="0" y="0"/>
                </a:moveTo>
                <a:lnTo>
                  <a:pt x="4683666" y="0"/>
                </a:lnTo>
                <a:lnTo>
                  <a:pt x="4683666" y="4683667"/>
                </a:lnTo>
                <a:lnTo>
                  <a:pt x="0" y="468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15430">
            <a:off x="11517419" y="7124155"/>
            <a:ext cx="3410835" cy="3078278"/>
          </a:xfrm>
          <a:custGeom>
            <a:avLst/>
            <a:gdLst/>
            <a:ahLst/>
            <a:cxnLst/>
            <a:rect r="r" b="b" t="t" l="l"/>
            <a:pathLst>
              <a:path h="3078278" w="3410835">
                <a:moveTo>
                  <a:pt x="0" y="0"/>
                </a:moveTo>
                <a:lnTo>
                  <a:pt x="3410835" y="0"/>
                </a:lnTo>
                <a:lnTo>
                  <a:pt x="3410835" y="3078279"/>
                </a:lnTo>
                <a:lnTo>
                  <a:pt x="0" y="307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66734" y="6484965"/>
            <a:ext cx="5548009" cy="5548009"/>
          </a:xfrm>
          <a:custGeom>
            <a:avLst/>
            <a:gdLst/>
            <a:ahLst/>
            <a:cxnLst/>
            <a:rect r="r" b="b" t="t" l="l"/>
            <a:pathLst>
              <a:path h="5548009" w="5548009">
                <a:moveTo>
                  <a:pt x="0" y="0"/>
                </a:moveTo>
                <a:lnTo>
                  <a:pt x="5548009" y="0"/>
                </a:lnTo>
                <a:lnTo>
                  <a:pt x="5548009" y="5548009"/>
                </a:lnTo>
                <a:lnTo>
                  <a:pt x="0" y="5548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739988">
            <a:off x="10505374" y="-2137813"/>
            <a:ext cx="2979453" cy="5608383"/>
          </a:xfrm>
          <a:custGeom>
            <a:avLst/>
            <a:gdLst/>
            <a:ahLst/>
            <a:cxnLst/>
            <a:rect r="r" b="b" t="t" l="l"/>
            <a:pathLst>
              <a:path h="5608383" w="2979453">
                <a:moveTo>
                  <a:pt x="0" y="0"/>
                </a:moveTo>
                <a:lnTo>
                  <a:pt x="2979453" y="0"/>
                </a:lnTo>
                <a:lnTo>
                  <a:pt x="2979453" y="5608383"/>
                </a:lnTo>
                <a:lnTo>
                  <a:pt x="0" y="560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2803" y="3981758"/>
            <a:ext cx="8437936" cy="24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FDE6DB"/>
                </a:solidFill>
                <a:latin typeface="Tropika"/>
                <a:ea typeface="Tropika"/>
                <a:cs typeface="Tropika"/>
                <a:sym typeface="Tropika"/>
              </a:rPr>
              <a:t>STRATEGIC GOALS &amp; OBJECTIVES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45607" y="374147"/>
            <a:ext cx="6579394" cy="1909689"/>
            <a:chOff x="0" y="0"/>
            <a:chExt cx="8772526" cy="254625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19909"/>
              <a:ext cx="4096630" cy="149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9"/>
                </a:lnSpc>
              </a:pPr>
              <a:r>
                <a:rPr lang="en-US" b="true" sz="6788" i="true" spc="373">
                  <a:solidFill>
                    <a:srgbClr val="000000"/>
                  </a:solidFill>
                  <a:latin typeface="Cooper Hewitt Bold Italics"/>
                  <a:ea typeface="Cooper Hewitt Bold Italics"/>
                  <a:cs typeface="Cooper Hewitt Bold Italics"/>
                  <a:sym typeface="Cooper Hewitt Bold Italics"/>
                </a:rPr>
                <a:t>#1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450528" y="-114300"/>
              <a:ext cx="4321998" cy="2660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1"/>
                </a:lnSpc>
              </a:pPr>
              <a:r>
                <a:rPr lang="en-US" sz="2815" spc="15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Track</a:t>
              </a:r>
              <a:r>
                <a:rPr lang="en-US" sz="2815" spc="15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forecast emerging flavor trends globally </a:t>
              </a:r>
            </a:p>
            <a:p>
              <a:pPr algn="l">
                <a:lnSpc>
                  <a:spcPts val="394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5607" y="2798469"/>
            <a:ext cx="6579394" cy="1983349"/>
            <a:chOff x="0" y="0"/>
            <a:chExt cx="8772526" cy="264446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19909"/>
              <a:ext cx="4096630" cy="149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9"/>
                </a:lnSpc>
              </a:pPr>
              <a:r>
                <a:rPr lang="en-US" b="true" sz="6788" i="true" spc="373">
                  <a:solidFill>
                    <a:srgbClr val="000000"/>
                  </a:solidFill>
                  <a:latin typeface="Cooper Hewitt Bold Italics"/>
                  <a:ea typeface="Cooper Hewitt Bold Italics"/>
                  <a:cs typeface="Cooper Hewitt Bold Italics"/>
                  <a:sym typeface="Cooper Hewitt Bold Italics"/>
                </a:rPr>
                <a:t>#2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450528" y="-114300"/>
              <a:ext cx="4321998" cy="2758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1"/>
                </a:lnSpc>
              </a:pP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Simulate</a:t>
              </a: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flavor combinations with predicted appeal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5607" y="5143500"/>
            <a:ext cx="6579394" cy="1983349"/>
            <a:chOff x="0" y="0"/>
            <a:chExt cx="8772526" cy="264446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519909"/>
              <a:ext cx="4096630" cy="149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9"/>
                </a:lnSpc>
              </a:pPr>
              <a:r>
                <a:rPr lang="en-US" b="true" sz="6788" i="true" spc="373">
                  <a:solidFill>
                    <a:srgbClr val="000000"/>
                  </a:solidFill>
                  <a:latin typeface="Cooper Hewitt Bold Italics"/>
                  <a:ea typeface="Cooper Hewitt Bold Italics"/>
                  <a:cs typeface="Cooper Hewitt Bold Italics"/>
                  <a:sym typeface="Cooper Hewitt Bold Italics"/>
                </a:rPr>
                <a:t>#3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450528" y="-114300"/>
              <a:ext cx="4321998" cy="2758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1"/>
                </a:lnSpc>
              </a:pP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Accelerate</a:t>
              </a: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concept development cycles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5607" y="7803330"/>
            <a:ext cx="6579394" cy="1983349"/>
            <a:chOff x="0" y="0"/>
            <a:chExt cx="8772526" cy="264446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19909"/>
              <a:ext cx="4096630" cy="149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9"/>
                </a:lnSpc>
              </a:pPr>
              <a:r>
                <a:rPr lang="en-US" b="true" sz="6788" i="true" spc="373">
                  <a:solidFill>
                    <a:srgbClr val="000000"/>
                  </a:solidFill>
                  <a:latin typeface="Cooper Hewitt Bold Italics"/>
                  <a:ea typeface="Cooper Hewitt Bold Italics"/>
                  <a:cs typeface="Cooper Hewitt Bold Italics"/>
                  <a:sym typeface="Cooper Hewitt Bold Italics"/>
                </a:rPr>
                <a:t>#4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450528" y="-114300"/>
              <a:ext cx="4321998" cy="2758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1"/>
                </a:lnSpc>
              </a:pP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 data-backe</a:t>
              </a:r>
              <a:r>
                <a:rPr lang="en-US" sz="2915" spc="16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decisions in culinary innovation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1317" y="644787"/>
            <a:ext cx="4883161" cy="9436060"/>
          </a:xfrm>
          <a:custGeom>
            <a:avLst/>
            <a:gdLst/>
            <a:ahLst/>
            <a:cxnLst/>
            <a:rect r="r" b="b" t="t" l="l"/>
            <a:pathLst>
              <a:path h="9436060" w="4883161">
                <a:moveTo>
                  <a:pt x="0" y="0"/>
                </a:moveTo>
                <a:lnTo>
                  <a:pt x="4883160" y="0"/>
                </a:lnTo>
                <a:lnTo>
                  <a:pt x="4883160" y="9436060"/>
                </a:lnTo>
                <a:lnTo>
                  <a:pt x="0" y="9436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6366" y="1792706"/>
            <a:ext cx="4361634" cy="8288141"/>
          </a:xfrm>
          <a:custGeom>
            <a:avLst/>
            <a:gdLst/>
            <a:ahLst/>
            <a:cxnLst/>
            <a:rect r="r" b="b" t="t" l="l"/>
            <a:pathLst>
              <a:path h="8288141" w="4361634">
                <a:moveTo>
                  <a:pt x="0" y="0"/>
                </a:moveTo>
                <a:lnTo>
                  <a:pt x="4361634" y="0"/>
                </a:lnTo>
                <a:lnTo>
                  <a:pt x="4361634" y="8288141"/>
                </a:lnTo>
                <a:lnTo>
                  <a:pt x="0" y="8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367024" y="417577"/>
            <a:ext cx="9358341" cy="97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5"/>
              </a:lnSpc>
              <a:spcBef>
                <a:spcPct val="0"/>
              </a:spcBef>
            </a:pPr>
            <a:r>
              <a:rPr lang="en-US" sz="7480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WHAT WE’RE BUILDING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767" y="2311872"/>
            <a:ext cx="8322759" cy="639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Flavor Trends Dashboard:</a:t>
            </a:r>
            <a:r>
              <a:rPr lang="en-US" sz="3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Visualize what’s hot, where, and why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Flavor Innovation Lab:</a:t>
            </a:r>
            <a:r>
              <a:rPr lang="en-US" sz="3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Prototype, simulate, and refine new recipes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Seamless user journey</a:t>
            </a:r>
            <a:r>
              <a:rPr lang="en-US" sz="3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trend → idea → test-ready concept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45" y="3464973"/>
            <a:ext cx="18015909" cy="3617074"/>
          </a:xfrm>
          <a:custGeom>
            <a:avLst/>
            <a:gdLst/>
            <a:ahLst/>
            <a:cxnLst/>
            <a:rect r="r" b="b" t="t" l="l"/>
            <a:pathLst>
              <a:path h="3617074" w="18015909">
                <a:moveTo>
                  <a:pt x="0" y="0"/>
                </a:moveTo>
                <a:lnTo>
                  <a:pt x="18015910" y="0"/>
                </a:lnTo>
                <a:lnTo>
                  <a:pt x="18015910" y="3617074"/>
                </a:lnTo>
                <a:lnTo>
                  <a:pt x="0" y="361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" t="-9549" r="-2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71450"/>
            <a:ext cx="18288000" cy="294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3"/>
              </a:lnSpc>
            </a:pPr>
            <a:r>
              <a:rPr lang="en-US" sz="7818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 CURRENT STATE </a:t>
            </a:r>
          </a:p>
          <a:p>
            <a:pPr algn="ctr">
              <a:lnSpc>
                <a:spcPts val="7583"/>
              </a:lnSpc>
            </a:pPr>
            <a:r>
              <a:rPr lang="en-US" sz="7818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VS. </a:t>
            </a:r>
          </a:p>
          <a:p>
            <a:pPr algn="ctr" marL="0" indent="0" lvl="0">
              <a:lnSpc>
                <a:spcPts val="7583"/>
              </a:lnSpc>
              <a:spcBef>
                <a:spcPct val="0"/>
              </a:spcBef>
            </a:pPr>
            <a:r>
              <a:rPr lang="en-US" sz="7818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FUTURE STATE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5215031" y="-270438"/>
            <a:ext cx="2424795" cy="2598276"/>
          </a:xfrm>
          <a:custGeom>
            <a:avLst/>
            <a:gdLst/>
            <a:ahLst/>
            <a:cxnLst/>
            <a:rect r="r" b="b" t="t" l="l"/>
            <a:pathLst>
              <a:path h="2598276" w="2424795">
                <a:moveTo>
                  <a:pt x="2424795" y="0"/>
                </a:moveTo>
                <a:lnTo>
                  <a:pt x="0" y="0"/>
                </a:lnTo>
                <a:lnTo>
                  <a:pt x="0" y="2598276"/>
                </a:lnTo>
                <a:lnTo>
                  <a:pt x="2424795" y="2598276"/>
                </a:lnTo>
                <a:lnTo>
                  <a:pt x="24247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1905" y="-11282405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2430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5817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9" y="0"/>
                </a:lnTo>
                <a:lnTo>
                  <a:pt x="4398409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4796" y="446512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5924" y="4581140"/>
            <a:ext cx="4398408" cy="4398408"/>
          </a:xfrm>
          <a:custGeom>
            <a:avLst/>
            <a:gdLst/>
            <a:ahLst/>
            <a:cxnLst/>
            <a:rect r="r" b="b" t="t" l="l"/>
            <a:pathLst>
              <a:path h="4398408" w="4398408">
                <a:moveTo>
                  <a:pt x="0" y="0"/>
                </a:moveTo>
                <a:lnTo>
                  <a:pt x="4398408" y="0"/>
                </a:lnTo>
                <a:lnTo>
                  <a:pt x="4398408" y="4398408"/>
                </a:lnTo>
                <a:lnTo>
                  <a:pt x="0" y="439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08567">
            <a:off x="-1048570" y="-2308307"/>
            <a:ext cx="4602926" cy="5150127"/>
          </a:xfrm>
          <a:custGeom>
            <a:avLst/>
            <a:gdLst/>
            <a:ahLst/>
            <a:cxnLst/>
            <a:rect r="r" b="b" t="t" l="l"/>
            <a:pathLst>
              <a:path h="5150127" w="4602926">
                <a:moveTo>
                  <a:pt x="0" y="0"/>
                </a:moveTo>
                <a:lnTo>
                  <a:pt x="4602926" y="0"/>
                </a:lnTo>
                <a:lnTo>
                  <a:pt x="4602926" y="5150127"/>
                </a:lnTo>
                <a:lnTo>
                  <a:pt x="0" y="5150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65924" y="-1556182"/>
            <a:ext cx="5123309" cy="4508512"/>
          </a:xfrm>
          <a:custGeom>
            <a:avLst/>
            <a:gdLst/>
            <a:ahLst/>
            <a:cxnLst/>
            <a:rect r="r" b="b" t="t" l="l"/>
            <a:pathLst>
              <a:path h="4508512" w="5123309">
                <a:moveTo>
                  <a:pt x="0" y="0"/>
                </a:moveTo>
                <a:lnTo>
                  <a:pt x="5123309" y="0"/>
                </a:lnTo>
                <a:lnTo>
                  <a:pt x="5123309" y="4508513"/>
                </a:lnTo>
                <a:lnTo>
                  <a:pt x="0" y="450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6055" y="476306"/>
            <a:ext cx="12189470" cy="247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MARKET STRATEGY AND PLANNING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3446" y="6558065"/>
            <a:ext cx="2854477" cy="56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6"/>
              </a:lnSpc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3.Competitors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85526" y="6641083"/>
            <a:ext cx="2073774" cy="56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6"/>
              </a:lnSpc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5.Context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152362">
            <a:off x="14979681" y="9159864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97944">
            <a:off x="-1650574" y="8585742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2893" y="8863528"/>
            <a:ext cx="1659391" cy="1778112"/>
          </a:xfrm>
          <a:custGeom>
            <a:avLst/>
            <a:gdLst/>
            <a:ahLst/>
            <a:cxnLst/>
            <a:rect r="r" b="b" t="t" l="l"/>
            <a:pathLst>
              <a:path h="1778112" w="1659391">
                <a:moveTo>
                  <a:pt x="0" y="0"/>
                </a:moveTo>
                <a:lnTo>
                  <a:pt x="1659391" y="0"/>
                </a:lnTo>
                <a:lnTo>
                  <a:pt x="1659391" y="1778112"/>
                </a:lnTo>
                <a:lnTo>
                  <a:pt x="0" y="1778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true" flipV="false" rot="0">
            <a:off x="16170592" y="8508888"/>
            <a:ext cx="1659391" cy="1778112"/>
          </a:xfrm>
          <a:custGeom>
            <a:avLst/>
            <a:gdLst/>
            <a:ahLst/>
            <a:cxnLst/>
            <a:rect r="r" b="b" t="t" l="l"/>
            <a:pathLst>
              <a:path h="1778112" w="1659391">
                <a:moveTo>
                  <a:pt x="1659392" y="0"/>
                </a:moveTo>
                <a:lnTo>
                  <a:pt x="0" y="0"/>
                </a:lnTo>
                <a:lnTo>
                  <a:pt x="0" y="1778112"/>
                </a:lnTo>
                <a:lnTo>
                  <a:pt x="1659392" y="1778112"/>
                </a:lnTo>
                <a:lnTo>
                  <a:pt x="16593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612327" y="4697159"/>
            <a:ext cx="4282388" cy="4282388"/>
          </a:xfrm>
          <a:custGeom>
            <a:avLst/>
            <a:gdLst/>
            <a:ahLst/>
            <a:cxnLst/>
            <a:rect r="r" b="b" t="t" l="l"/>
            <a:pathLst>
              <a:path h="4282388" w="4282388">
                <a:moveTo>
                  <a:pt x="0" y="0"/>
                </a:moveTo>
                <a:lnTo>
                  <a:pt x="4282388" y="0"/>
                </a:lnTo>
                <a:lnTo>
                  <a:pt x="4282388" y="4282389"/>
                </a:lnTo>
                <a:lnTo>
                  <a:pt x="0" y="4282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069924" y="6641083"/>
            <a:ext cx="3096000" cy="56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6"/>
              </a:lnSpc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4.Collaborators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209" y="6355846"/>
            <a:ext cx="2682708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1.Company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16827" y="6355846"/>
            <a:ext cx="2682708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2.</a:t>
            </a:r>
            <a:r>
              <a:rPr lang="en-US" b="true" sz="3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73446" y="3505594"/>
            <a:ext cx="2896270" cy="72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56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5C’S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8462">
            <a:off x="-7281905" y="-839046"/>
            <a:ext cx="32851810" cy="32851810"/>
          </a:xfrm>
          <a:custGeom>
            <a:avLst/>
            <a:gdLst/>
            <a:ahLst/>
            <a:cxnLst/>
            <a:rect r="r" b="b" t="t" l="l"/>
            <a:pathLst>
              <a:path h="32851810" w="32851810">
                <a:moveTo>
                  <a:pt x="0" y="0"/>
                </a:moveTo>
                <a:lnTo>
                  <a:pt x="32851810" y="0"/>
                </a:lnTo>
                <a:lnTo>
                  <a:pt x="32851810" y="32851810"/>
                </a:lnTo>
                <a:lnTo>
                  <a:pt x="0" y="3285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7643" y="209550"/>
            <a:ext cx="9332713" cy="127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743">
                <a:solidFill>
                  <a:srgbClr val="EF4B33"/>
                </a:solidFill>
                <a:latin typeface="Tropika"/>
                <a:ea typeface="Tropika"/>
                <a:cs typeface="Tropika"/>
                <a:sym typeface="Tropika"/>
              </a:rPr>
              <a:t>SWOT ANAYLSIS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41887">
            <a:off x="891824" y="2907145"/>
            <a:ext cx="5247677" cy="4617393"/>
          </a:xfrm>
          <a:custGeom>
            <a:avLst/>
            <a:gdLst/>
            <a:ahLst/>
            <a:cxnLst/>
            <a:rect r="r" b="b" t="t" l="l"/>
            <a:pathLst>
              <a:path h="4617393" w="5247677">
                <a:moveTo>
                  <a:pt x="0" y="0"/>
                </a:moveTo>
                <a:lnTo>
                  <a:pt x="5247678" y="0"/>
                </a:lnTo>
                <a:lnTo>
                  <a:pt x="5247678" y="4617393"/>
                </a:lnTo>
                <a:lnTo>
                  <a:pt x="0" y="4617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41887">
            <a:off x="6355282" y="1549188"/>
            <a:ext cx="5577437" cy="4907546"/>
          </a:xfrm>
          <a:custGeom>
            <a:avLst/>
            <a:gdLst/>
            <a:ahLst/>
            <a:cxnLst/>
            <a:rect r="r" b="b" t="t" l="l"/>
            <a:pathLst>
              <a:path h="4907546" w="5577437">
                <a:moveTo>
                  <a:pt x="0" y="0"/>
                </a:moveTo>
                <a:lnTo>
                  <a:pt x="5577436" y="0"/>
                </a:lnTo>
                <a:lnTo>
                  <a:pt x="5577436" y="4907546"/>
                </a:lnTo>
                <a:lnTo>
                  <a:pt x="0" y="490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887">
            <a:off x="11849453" y="3546566"/>
            <a:ext cx="5577437" cy="4907546"/>
          </a:xfrm>
          <a:custGeom>
            <a:avLst/>
            <a:gdLst/>
            <a:ahLst/>
            <a:cxnLst/>
            <a:rect r="r" b="b" t="t" l="l"/>
            <a:pathLst>
              <a:path h="4907546" w="5577437">
                <a:moveTo>
                  <a:pt x="0" y="0"/>
                </a:moveTo>
                <a:lnTo>
                  <a:pt x="5577437" y="0"/>
                </a:lnTo>
                <a:lnTo>
                  <a:pt x="5577437" y="4907546"/>
                </a:lnTo>
                <a:lnTo>
                  <a:pt x="0" y="490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61017">
            <a:off x="12788672" y="-2442818"/>
            <a:ext cx="6810022" cy="5890669"/>
          </a:xfrm>
          <a:custGeom>
            <a:avLst/>
            <a:gdLst/>
            <a:ahLst/>
            <a:cxnLst/>
            <a:rect r="r" b="b" t="t" l="l"/>
            <a:pathLst>
              <a:path h="5890669" w="6810022">
                <a:moveTo>
                  <a:pt x="0" y="0"/>
                </a:moveTo>
                <a:lnTo>
                  <a:pt x="6810022" y="0"/>
                </a:lnTo>
                <a:lnTo>
                  <a:pt x="6810022" y="5890669"/>
                </a:lnTo>
                <a:lnTo>
                  <a:pt x="0" y="5890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995453">
            <a:off x="-2321666" y="-1975555"/>
            <a:ext cx="6294860" cy="5515871"/>
          </a:xfrm>
          <a:custGeom>
            <a:avLst/>
            <a:gdLst/>
            <a:ahLst/>
            <a:cxnLst/>
            <a:rect r="r" b="b" t="t" l="l"/>
            <a:pathLst>
              <a:path h="5515871" w="6294860">
                <a:moveTo>
                  <a:pt x="0" y="0"/>
                </a:moveTo>
                <a:lnTo>
                  <a:pt x="6294860" y="0"/>
                </a:lnTo>
                <a:lnTo>
                  <a:pt x="6294860" y="5515871"/>
                </a:lnTo>
                <a:lnTo>
                  <a:pt x="0" y="5515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4" y="4325654"/>
            <a:ext cx="4594520" cy="6735777"/>
          </a:xfrm>
          <a:custGeom>
            <a:avLst/>
            <a:gdLst/>
            <a:ahLst/>
            <a:cxnLst/>
            <a:rect r="r" b="b" t="t" l="l"/>
            <a:pathLst>
              <a:path h="6735777" w="4594520">
                <a:moveTo>
                  <a:pt x="0" y="0"/>
                </a:moveTo>
                <a:lnTo>
                  <a:pt x="4594521" y="0"/>
                </a:lnTo>
                <a:lnTo>
                  <a:pt x="4594521" y="6735777"/>
                </a:lnTo>
                <a:lnTo>
                  <a:pt x="0" y="6735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3363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7685" y="3803091"/>
            <a:ext cx="2682708" cy="59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8"/>
              </a:lnSpc>
            </a:pPr>
            <a:r>
              <a:rPr lang="en-US" b="true" sz="4049">
                <a:solidFill>
                  <a:srgbClr val="6D0E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Strengths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2114" y="4509171"/>
            <a:ext cx="4433851" cy="224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</a:p>
          <a:p>
            <a:pPr algn="l" marL="438953" indent="-219476" lvl="1">
              <a:lnSpc>
                <a:spcPts val="2480"/>
              </a:lnSpc>
              <a:buFont typeface="Arial"/>
              <a:buChar char="•"/>
            </a:pPr>
            <a:r>
              <a:rPr lang="en-US" sz="203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AI-based hyper-personalization (taste, mood, diet)</a:t>
            </a:r>
          </a:p>
          <a:p>
            <a:pPr algn="l" marL="438953" indent="-219476" lvl="1">
              <a:lnSpc>
                <a:spcPts val="2480"/>
              </a:lnSpc>
              <a:buFont typeface="Arial"/>
              <a:buChar char="•"/>
            </a:pPr>
            <a:r>
              <a:rPr lang="en-US" sz="203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Grocery planning integration</a:t>
            </a:r>
          </a:p>
          <a:p>
            <a:pPr algn="l" marL="438953" indent="-219476" lvl="1">
              <a:lnSpc>
                <a:spcPts val="2480"/>
              </a:lnSpc>
              <a:buFont typeface="Arial"/>
              <a:buChar char="•"/>
            </a:pPr>
            <a:r>
              <a:rPr lang="en-US" sz="203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meal suggestions</a:t>
            </a:r>
          </a:p>
          <a:p>
            <a:pPr algn="l" marL="438953" indent="-219476" lvl="1">
              <a:lnSpc>
                <a:spcPts val="2480"/>
              </a:lnSpc>
              <a:buFont typeface="Arial"/>
              <a:buChar char="•"/>
            </a:pPr>
            <a:r>
              <a:rPr lang="en-US" sz="2033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flavor pairing engine</a:t>
            </a:r>
          </a:p>
          <a:p>
            <a:pPr algn="ctr" marL="0" indent="0" lvl="0">
              <a:lnSpc>
                <a:spcPts val="24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36458" y="2418930"/>
            <a:ext cx="3215084" cy="59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8"/>
              </a:lnSpc>
            </a:pPr>
            <a:r>
              <a:rPr lang="en-US" b="true" sz="4049">
                <a:solidFill>
                  <a:srgbClr val="6D0E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Opportunities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36985" y="2880437"/>
            <a:ext cx="4214030" cy="299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2"/>
              </a:lnSpc>
            </a:pPr>
            <a:r>
              <a:rPr lang="en-US" sz="1911">
                <a:solidFill>
                  <a:srgbClr val="6D0E00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  <a:p>
            <a:pPr algn="l" marL="412727" indent="-206364" lvl="1">
              <a:lnSpc>
                <a:spcPts val="2332"/>
              </a:lnSpc>
              <a:buFont typeface="Arial"/>
              <a:buChar char="•"/>
            </a:pPr>
            <a:r>
              <a:rPr lang="en-US" sz="19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19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 into personalized grocery shopping partnerships</a:t>
            </a:r>
          </a:p>
          <a:p>
            <a:pPr algn="l" marL="412727" indent="-206364" lvl="1">
              <a:lnSpc>
                <a:spcPts val="2332"/>
              </a:lnSpc>
              <a:buFont typeface="Arial"/>
              <a:buChar char="•"/>
            </a:pPr>
            <a:r>
              <a:rPr lang="en-US" sz="19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Corporate wellness programs (B2B model)</a:t>
            </a:r>
          </a:p>
          <a:p>
            <a:pPr algn="l" marL="412727" indent="-206364" lvl="1">
              <a:lnSpc>
                <a:spcPts val="2332"/>
              </a:lnSpc>
              <a:buFont typeface="Arial"/>
              <a:buChar char="•"/>
            </a:pPr>
            <a:r>
              <a:rPr lang="en-US" sz="19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Monetize sustainable product recommendations</a:t>
            </a:r>
          </a:p>
          <a:p>
            <a:pPr algn="l" marL="412727" indent="-206364" lvl="1">
              <a:lnSpc>
                <a:spcPts val="2332"/>
              </a:lnSpc>
              <a:buFont typeface="Arial"/>
              <a:buChar char="•"/>
            </a:pPr>
            <a:r>
              <a:rPr lang="en-US" sz="19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expansion with cultural flavor localization</a:t>
            </a:r>
          </a:p>
          <a:p>
            <a:pPr algn="ctr" marL="0" indent="0" lvl="0">
              <a:lnSpc>
                <a:spcPts val="233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296817" y="4472401"/>
            <a:ext cx="2682708" cy="59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8"/>
              </a:lnSpc>
            </a:pPr>
            <a:r>
              <a:rPr lang="en-US" b="true" sz="4049">
                <a:solidFill>
                  <a:srgbClr val="6D0E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Threats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0776" y="5095875"/>
            <a:ext cx="4474791" cy="27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017">
                <a:solidFill>
                  <a:srgbClr val="6D0E00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  <a:p>
            <a:pPr algn="l" marL="435562" indent="-217781" lvl="1">
              <a:lnSpc>
                <a:spcPts val="2461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</a:t>
            </a:r>
            <a:r>
              <a:rPr lang="en-US" sz="2017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apps adopting AI features quickly</a:t>
            </a:r>
          </a:p>
          <a:p>
            <a:pPr algn="l" marL="435562" indent="-217781" lvl="1">
              <a:lnSpc>
                <a:spcPts val="2461"/>
              </a:lnSpc>
              <a:buFont typeface="Arial"/>
              <a:buChar char="•"/>
            </a:pPr>
            <a:r>
              <a:rPr lang="en-US" sz="2017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trust issues around AI recommendations</a:t>
            </a:r>
          </a:p>
          <a:p>
            <a:pPr algn="l" marL="435562" indent="-217781" lvl="1">
              <a:lnSpc>
                <a:spcPts val="2461"/>
              </a:lnSpc>
              <a:buFont typeface="Arial"/>
              <a:buChar char="•"/>
            </a:pPr>
            <a:r>
              <a:rPr lang="en-US" sz="2017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Shifting dietary trends could require fast adaptation</a:t>
            </a:r>
          </a:p>
          <a:p>
            <a:pPr algn="l" marL="435562" indent="-217781" lvl="1">
              <a:lnSpc>
                <a:spcPts val="2461"/>
              </a:lnSpc>
              <a:buFont typeface="Arial"/>
              <a:buChar char="•"/>
            </a:pPr>
            <a:r>
              <a:rPr lang="en-US" sz="2017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privacy regulations</a:t>
            </a:r>
          </a:p>
          <a:p>
            <a:pPr algn="ctr" marL="0" indent="0" lvl="0">
              <a:lnSpc>
                <a:spcPts val="2461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03137" y="4325654"/>
            <a:ext cx="2984863" cy="6735777"/>
          </a:xfrm>
          <a:custGeom>
            <a:avLst/>
            <a:gdLst/>
            <a:ahLst/>
            <a:cxnLst/>
            <a:rect r="r" b="b" t="t" l="l"/>
            <a:pathLst>
              <a:path h="6735777" w="2984863">
                <a:moveTo>
                  <a:pt x="0" y="0"/>
                </a:moveTo>
                <a:lnTo>
                  <a:pt x="2984863" y="0"/>
                </a:lnTo>
                <a:lnTo>
                  <a:pt x="2984863" y="6735777"/>
                </a:lnTo>
                <a:lnTo>
                  <a:pt x="0" y="6735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1031" t="-195" r="0" b="-19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41887">
            <a:off x="5874650" y="5810487"/>
            <a:ext cx="5610842" cy="4936939"/>
          </a:xfrm>
          <a:custGeom>
            <a:avLst/>
            <a:gdLst/>
            <a:ahLst/>
            <a:cxnLst/>
            <a:rect r="r" b="b" t="t" l="l"/>
            <a:pathLst>
              <a:path h="4936939" w="5610842">
                <a:moveTo>
                  <a:pt x="0" y="0"/>
                </a:moveTo>
                <a:lnTo>
                  <a:pt x="5610842" y="0"/>
                </a:lnTo>
                <a:lnTo>
                  <a:pt x="5610842" y="4936940"/>
                </a:lnTo>
                <a:lnTo>
                  <a:pt x="0" y="4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14662" y="6620232"/>
            <a:ext cx="2930819" cy="59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8"/>
              </a:lnSpc>
            </a:pPr>
            <a:r>
              <a:rPr lang="en-US" b="true" sz="4049">
                <a:solidFill>
                  <a:srgbClr val="6D0E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Weaknesses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32942" y="7424049"/>
            <a:ext cx="4318600" cy="278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544" indent="-213772" lvl="1">
              <a:lnSpc>
                <a:spcPts val="2415"/>
              </a:lnSpc>
              <a:buFont typeface="Arial"/>
              <a:buChar char="•"/>
            </a:pPr>
            <a:r>
              <a:rPr lang="en-US" sz="19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lang="en-US" sz="198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player with low brand awareness</a:t>
            </a:r>
          </a:p>
          <a:p>
            <a:pPr algn="l" marL="427544" indent="-213772" lvl="1">
              <a:lnSpc>
                <a:spcPts val="2415"/>
              </a:lnSpc>
              <a:buFont typeface="Arial"/>
              <a:buChar char="•"/>
            </a:pPr>
            <a:r>
              <a:rPr lang="en-US" sz="198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consistent data input by users</a:t>
            </a:r>
          </a:p>
          <a:p>
            <a:pPr algn="l" marL="427544" indent="-213772" lvl="1">
              <a:lnSpc>
                <a:spcPts val="2415"/>
              </a:lnSpc>
              <a:buFont typeface="Arial"/>
              <a:buChar char="•"/>
            </a:pPr>
            <a:r>
              <a:rPr lang="en-US" sz="198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challenges adapting to different cuisines and regions</a:t>
            </a:r>
          </a:p>
          <a:p>
            <a:pPr algn="l" marL="427544" indent="-213772" lvl="1">
              <a:lnSpc>
                <a:spcPts val="2415"/>
              </a:lnSpc>
              <a:buFont typeface="Arial"/>
              <a:buChar char="•"/>
            </a:pPr>
            <a:r>
              <a:rPr lang="en-US" sz="1980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Dependence on third-party grocery platforms for fulfillment</a:t>
            </a:r>
          </a:p>
          <a:p>
            <a:pPr algn="ctr" marL="0" indent="0" lvl="0">
              <a:lnSpc>
                <a:spcPts val="241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DAGmQULz7aM</dc:identifier>
  <dcterms:modified xsi:type="dcterms:W3CDTF">2011-08-01T06:04:30Z</dcterms:modified>
  <cp:revision>1</cp:revision>
  <dc:title>Taste Sync </dc:title>
</cp:coreProperties>
</file>